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28"/>
  </p:notesMasterIdLst>
  <p:handoutMasterIdLst>
    <p:handoutMasterId r:id="rId29"/>
  </p:handoutMasterIdLst>
  <p:sldIdLst>
    <p:sldId id="292" r:id="rId2"/>
    <p:sldId id="323" r:id="rId3"/>
    <p:sldId id="349" r:id="rId4"/>
    <p:sldId id="353" r:id="rId5"/>
    <p:sldId id="335" r:id="rId6"/>
    <p:sldId id="337" r:id="rId7"/>
    <p:sldId id="350" r:id="rId8"/>
    <p:sldId id="351" r:id="rId9"/>
    <p:sldId id="338" r:id="rId10"/>
    <p:sldId id="352" r:id="rId11"/>
    <p:sldId id="343" r:id="rId12"/>
    <p:sldId id="340" r:id="rId13"/>
    <p:sldId id="344" r:id="rId14"/>
    <p:sldId id="341" r:id="rId15"/>
    <p:sldId id="342" r:id="rId16"/>
    <p:sldId id="347" r:id="rId17"/>
    <p:sldId id="348" r:id="rId18"/>
    <p:sldId id="354" r:id="rId19"/>
    <p:sldId id="355" r:id="rId20"/>
    <p:sldId id="363" r:id="rId21"/>
    <p:sldId id="356" r:id="rId22"/>
    <p:sldId id="357" r:id="rId23"/>
    <p:sldId id="358" r:id="rId24"/>
    <p:sldId id="359" r:id="rId25"/>
    <p:sldId id="360" r:id="rId26"/>
    <p:sldId id="362" r:id="rId27"/>
  </p:sldIdLst>
  <p:sldSz cx="9144000" cy="6858000" type="screen4x3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1E1"/>
    <a:srgbClr val="D3D3D4"/>
    <a:srgbClr val="1D1D15"/>
    <a:srgbClr val="232323"/>
    <a:srgbClr val="1B1B15"/>
    <a:srgbClr val="00457F"/>
    <a:srgbClr val="FF1C1C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67" autoAdjust="0"/>
  </p:normalViewPr>
  <p:slideViewPr>
    <p:cSldViewPr snapToGrid="0" snapToObjects="1"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2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-247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ACD8755D-296F-4E54-9584-E90D0CFFF8B6}" type="datetimeFigureOut">
              <a:rPr lang="de-DE"/>
              <a:pPr>
                <a:defRPr/>
              </a:pPr>
              <a:t>06.01.2016</a:t>
            </a:fld>
            <a:endParaRPr lang="de-DE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E29B1D8C-1323-431A-8327-4312ABF5C96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8660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BC27EA5-EB26-4540-B282-83839AAD9621}" type="datetimeFigureOut">
              <a:rPr lang="de-DE"/>
              <a:pPr>
                <a:defRPr/>
              </a:pPr>
              <a:t>06.01.2016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B7826BC-D366-4656-B00E-BE7F45FC799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91643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27" charset="-128"/>
        <a:cs typeface="ＭＳ Ｐゴシック" pitchFamily="12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27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27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27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27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z="240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10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18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19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20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21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22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23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24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25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26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5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5579533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77143" y="3753155"/>
            <a:ext cx="5890380" cy="17526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E642B-13B1-488B-A511-CC9D7EB4B7E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37" descr="Macintosh HD:Users:Kerstin:Desktop:Kopfleiste_PP.jpg"/>
          <p:cNvPicPr>
            <a:picLocks noChangeAspect="1" noChangeArrowheads="1"/>
          </p:cNvPicPr>
          <p:nvPr/>
        </p:nvPicPr>
        <p:blipFill>
          <a:blip r:embed="rId2"/>
          <a:srcRect l="3241" r="2948" b="55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8674" cy="789743"/>
          </a:xfrm>
        </p:spPr>
        <p:txBody>
          <a:bodyPr>
            <a:normAutofit/>
          </a:bodyPr>
          <a:lstStyle>
            <a:lvl1pPr algn="l">
              <a:defRPr sz="2000"/>
            </a:lvl1pPr>
          </a:lstStyle>
          <a:p>
            <a:r>
              <a:rPr lang="en-US" noProof="0" dirty="0" err="1" smtClean="0"/>
              <a:t>Mastertitelformat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err="1" smtClean="0"/>
              <a:t>Mastertextformat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22" name="Inhaltsplatzhalter 21"/>
          <p:cNvSpPr>
            <a:spLocks noGrp="1"/>
          </p:cNvSpPr>
          <p:nvPr>
            <p:ph sz="quarter" idx="13"/>
          </p:nvPr>
        </p:nvSpPr>
        <p:spPr>
          <a:xfrm>
            <a:off x="457200" y="5500688"/>
            <a:ext cx="8258175" cy="714375"/>
          </a:xfrm>
        </p:spPr>
        <p:txBody>
          <a:bodyPr lIns="540000" anchor="ctr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 noProof="0" dirty="0" err="1" smtClean="0"/>
              <a:t>Mastertextformat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2F90ADB-262C-46D6-8A29-BC74B03B9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54000"/>
            <a:ext cx="8229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010172A-B10A-4CEA-B543-4503F4B82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Arial" pitchFamily="127" charset="0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pitchFamily="127" charset="0"/>
          <a:ea typeface="ＭＳ Ｐゴシック" pitchFamily="127" charset="-128"/>
          <a:cs typeface="ＭＳ Ｐゴシック" pitchFamily="127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pitchFamily="127" charset="0"/>
          <a:ea typeface="ＭＳ Ｐゴシック" pitchFamily="127" charset="-128"/>
          <a:cs typeface="ＭＳ Ｐゴシック" pitchFamily="127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pitchFamily="127" charset="0"/>
          <a:ea typeface="ＭＳ Ｐゴシック" pitchFamily="127" charset="-128"/>
          <a:cs typeface="ＭＳ Ｐゴシック" pitchFamily="127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pitchFamily="127" charset="0"/>
          <a:ea typeface="ＭＳ Ｐゴシック" pitchFamily="127" charset="-128"/>
          <a:cs typeface="ＭＳ Ｐゴシック" pitchFamily="127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" pitchFamily="127" charset="0"/>
          <a:ea typeface="ＭＳ Ｐゴシック" pitchFamily="127" charset="-128"/>
          <a:cs typeface="ＭＳ Ｐゴシック" pitchFamily="127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" pitchFamily="127" charset="0"/>
          <a:ea typeface="ＭＳ Ｐゴシック" pitchFamily="127" charset="-128"/>
          <a:cs typeface="ＭＳ Ｐゴシック" pitchFamily="127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" pitchFamily="127" charset="0"/>
          <a:ea typeface="ＭＳ Ｐゴシック" pitchFamily="127" charset="-128"/>
          <a:cs typeface="ＭＳ Ｐゴシック" pitchFamily="127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" pitchFamily="127" charset="0"/>
          <a:ea typeface="ＭＳ Ｐゴシック" pitchFamily="127" charset="-128"/>
          <a:cs typeface="ＭＳ Ｐゴシック" pitchFamily="12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808080"/>
        </a:buClr>
        <a:buFont typeface="Times" pitchFamily="18" charset="0"/>
        <a:buChar char="•"/>
        <a:defRPr kern="1200">
          <a:solidFill>
            <a:schemeClr val="tx1"/>
          </a:solidFill>
          <a:latin typeface="Arial" pitchFamily="127" charset="0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808080"/>
        </a:buClr>
        <a:buFont typeface="Arial" charset="0"/>
        <a:buChar char="•"/>
        <a:defRPr kern="1200">
          <a:solidFill>
            <a:schemeClr val="tx1"/>
          </a:solidFill>
          <a:latin typeface="Arial" pitchFamily="127" charset="0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808080"/>
        </a:buClr>
        <a:buFont typeface="Symbol" pitchFamily="18" charset="2"/>
        <a:buChar char="-"/>
        <a:defRPr sz="1600" kern="1200">
          <a:solidFill>
            <a:schemeClr val="tx1"/>
          </a:solidFill>
          <a:latin typeface="Arial" pitchFamily="127" charset="0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Arial" pitchFamily="127" charset="0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Arial" pitchFamily="127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5.png"/><Relationship Id="rId4" Type="http://schemas.openxmlformats.org/officeDocument/2006/relationships/image" Target="../media/image23.jpe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5.png"/><Relationship Id="rId4" Type="http://schemas.openxmlformats.org/officeDocument/2006/relationships/image" Target="../media/image23.jpe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30.png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4.pn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5" descr="Macintosh HD:Users:Kerstin:Desktop:Hintergrund_PP.jpg"/>
          <p:cNvPicPr>
            <a:picLocks noChangeAspect="1" noChangeArrowheads="1"/>
          </p:cNvPicPr>
          <p:nvPr/>
        </p:nvPicPr>
        <p:blipFill>
          <a:blip r:embed="rId3"/>
          <a:srcRect t="22061" b="25049"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Titel 1"/>
          <p:cNvSpPr>
            <a:spLocks noGrp="1"/>
          </p:cNvSpPr>
          <p:nvPr>
            <p:ph type="ctrTitle"/>
          </p:nvPr>
        </p:nvSpPr>
        <p:spPr>
          <a:xfrm>
            <a:off x="685800" y="1508125"/>
            <a:ext cx="5580063" cy="1470025"/>
          </a:xfrm>
        </p:spPr>
        <p:txBody>
          <a:bodyPr anchor="ctr"/>
          <a:lstStyle/>
          <a:p>
            <a:pPr eaLnBrk="1" hangingPunct="1"/>
            <a:r>
              <a:rPr lang="en-US" sz="6000" dirty="0" smtClean="0">
                <a:latin typeface="Calibri" pitchFamily="34" charset="0"/>
              </a:rPr>
              <a:t>AETA products</a:t>
            </a:r>
            <a:r>
              <a:rPr lang="lv-LV" sz="6000" dirty="0" smtClean="0">
                <a:latin typeface="Calibri" pitchFamily="34" charset="0"/>
              </a:rPr>
              <a:t>:</a:t>
            </a:r>
            <a:r>
              <a:rPr lang="en-US" sz="6000" dirty="0" smtClean="0">
                <a:latin typeface="Calibri" pitchFamily="34" charset="0"/>
              </a:rPr>
              <a:t/>
            </a:r>
            <a:br>
              <a:rPr lang="en-US" sz="6000" dirty="0" smtClean="0">
                <a:latin typeface="Calibri" pitchFamily="34" charset="0"/>
              </a:rPr>
            </a:br>
            <a:r>
              <a:rPr lang="en-US" sz="6000" dirty="0" smtClean="0">
                <a:latin typeface="Calibri" pitchFamily="34" charset="0"/>
              </a:rPr>
              <a:t>Audio codecs</a:t>
            </a:r>
          </a:p>
        </p:txBody>
      </p:sp>
      <p:sp>
        <p:nvSpPr>
          <p:cNvPr id="3076" name="Untertitel 2"/>
          <p:cNvSpPr>
            <a:spLocks noGrp="1"/>
          </p:cNvSpPr>
          <p:nvPr>
            <p:ph type="subTitle" idx="1"/>
          </p:nvPr>
        </p:nvSpPr>
        <p:spPr>
          <a:xfrm>
            <a:off x="725488" y="2990850"/>
            <a:ext cx="5891212" cy="1752600"/>
          </a:xfrm>
        </p:spPr>
        <p:txBody>
          <a:bodyPr/>
          <a:lstStyle/>
          <a:p>
            <a:pPr eaLnBrk="1" hangingPunct="1">
              <a:buClr>
                <a:schemeClr val="accent1"/>
              </a:buClr>
            </a:pPr>
            <a:endParaRPr lang="en-US" sz="2000" dirty="0" smtClean="0">
              <a:solidFill>
                <a:srgbClr val="898989"/>
              </a:solidFill>
              <a:latin typeface="Calibri" pitchFamily="34" charset="0"/>
            </a:endParaRPr>
          </a:p>
          <a:p>
            <a:pPr eaLnBrk="1" hangingPunct="1">
              <a:buClr>
                <a:schemeClr val="accent1"/>
              </a:buClr>
              <a:buFont typeface="Wingdings" pitchFamily="2" charset="2"/>
              <a:buNone/>
            </a:pPr>
            <a:endParaRPr lang="en-US" dirty="0" smtClean="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6148" name="Line 7"/>
          <p:cNvSpPr>
            <a:spLocks noChangeShapeType="1"/>
          </p:cNvSpPr>
          <p:nvPr/>
        </p:nvSpPr>
        <p:spPr bwMode="auto">
          <a:xfrm>
            <a:off x="685800" y="3429000"/>
            <a:ext cx="7696200" cy="0"/>
          </a:xfrm>
          <a:prstGeom prst="line">
            <a:avLst/>
          </a:prstGeom>
          <a:noFill/>
          <a:ln w="9525">
            <a:solidFill>
              <a:srgbClr val="E10017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8675" cy="788987"/>
          </a:xfrm>
        </p:spPr>
        <p:txBody>
          <a:bodyPr/>
          <a:lstStyle/>
          <a:p>
            <a:r>
              <a:rPr lang="en-US" dirty="0" err="1" smtClean="0">
                <a:latin typeface="Calibri" pitchFamily="34" charset="0"/>
              </a:rPr>
              <a:t>Rackmount</a:t>
            </a:r>
            <a:r>
              <a:rPr lang="en-US" dirty="0" smtClean="0">
                <a:latin typeface="Calibri" pitchFamily="34" charset="0"/>
              </a:rPr>
              <a:t> codecs:</a:t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Scoop 5 S-IP</a:t>
            </a:r>
            <a:endParaRPr lang="en-US" dirty="0" smtClean="0">
              <a:latin typeface="Arial" charset="0"/>
            </a:endParaRPr>
          </a:p>
        </p:txBody>
      </p:sp>
      <p:sp>
        <p:nvSpPr>
          <p:cNvPr id="12290" name="Espace réservé du contenu 2"/>
          <p:cNvSpPr>
            <a:spLocks noGrp="1"/>
          </p:cNvSpPr>
          <p:nvPr>
            <p:ph idx="1"/>
          </p:nvPr>
        </p:nvSpPr>
        <p:spPr>
          <a:xfrm>
            <a:off x="457200" y="2540000"/>
            <a:ext cx="3960813" cy="316071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</a:rPr>
              <a:t>Network: Ethernet/IP only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</a:rPr>
              <a:t>Multi-algorithm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</a:rPr>
              <a:t>Linux platform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</a:rPr>
              <a:t>Low consumption, no fan: quiet, reliable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</a:rPr>
              <a:t>12VDC power optional</a:t>
            </a:r>
          </a:p>
        </p:txBody>
      </p:sp>
      <p:sp>
        <p:nvSpPr>
          <p:cNvPr id="12292" name="Textplatzhalter 5"/>
          <p:cNvSpPr txBox="1">
            <a:spLocks/>
          </p:cNvSpPr>
          <p:nvPr/>
        </p:nvSpPr>
        <p:spPr bwMode="auto">
          <a:xfrm>
            <a:off x="457200" y="2055813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en-US" sz="1800" b="1" dirty="0">
                <a:latin typeface="Calibri" pitchFamily="34" charset="0"/>
              </a:rPr>
              <a:t>Main design features</a:t>
            </a:r>
            <a:endParaRPr lang="en-US" sz="1600" b="1" dirty="0"/>
          </a:p>
        </p:txBody>
      </p:sp>
      <p:cxnSp>
        <p:nvCxnSpPr>
          <p:cNvPr id="12293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2497138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12" name="Espace réservé du contenu 2"/>
          <p:cNvSpPr txBox="1">
            <a:spLocks/>
          </p:cNvSpPr>
          <p:nvPr/>
        </p:nvSpPr>
        <p:spPr bwMode="auto">
          <a:xfrm>
            <a:off x="4560888" y="2540000"/>
            <a:ext cx="3960812" cy="31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Calibri" pitchFamily="34" charset="0"/>
                <a:ea typeface="+mn-ea"/>
                <a:cs typeface="+mn-cs"/>
              </a:rPr>
              <a:t>Digital AES-EBU I/O as standard.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Calibri" pitchFamily="34" charset="0"/>
                <a:ea typeface="+mn-ea"/>
                <a:cs typeface="+mn-cs"/>
              </a:rPr>
              <a:t>Balanced protected </a:t>
            </a:r>
            <a:r>
              <a:rPr lang="en-US" sz="1800" dirty="0">
                <a:latin typeface="Calibri" pitchFamily="34" charset="0"/>
                <a:ea typeface="+mn-ea"/>
                <a:cs typeface="+mn-cs"/>
              </a:rPr>
              <a:t>analog I/O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Calibri" pitchFamily="34" charset="0"/>
                <a:ea typeface="+mn-ea"/>
                <a:cs typeface="+mn-cs"/>
              </a:rPr>
              <a:t>8 GPIO, including 2 </a:t>
            </a:r>
            <a:r>
              <a:rPr lang="en-US" sz="1800" dirty="0" err="1" smtClean="0">
                <a:latin typeface="Calibri" pitchFamily="34" charset="0"/>
                <a:ea typeface="+mn-ea"/>
                <a:cs typeface="+mn-cs"/>
              </a:rPr>
              <a:t>opto</a:t>
            </a:r>
            <a:r>
              <a:rPr lang="en-US" sz="1800" dirty="0" smtClean="0">
                <a:latin typeface="Calibri" pitchFamily="34" charset="0"/>
                <a:ea typeface="+mn-ea"/>
                <a:cs typeface="+mn-cs"/>
              </a:rPr>
              <a:t>-isolated</a:t>
            </a:r>
            <a:endParaRPr lang="en-US" sz="1800" dirty="0">
              <a:latin typeface="Calibri" pitchFamily="34" charset="0"/>
              <a:ea typeface="+mn-ea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Calibri" pitchFamily="34" charset="0"/>
                <a:ea typeface="+mn-ea"/>
                <a:cs typeface="+mn-cs"/>
              </a:rPr>
              <a:t>Auxiliary data channel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Calibri" pitchFamily="34" charset="0"/>
                <a:ea typeface="ＭＳ Ｐゴシック" charset="-128"/>
                <a:cs typeface="+mn-cs"/>
              </a:rPr>
              <a:t>Remotely </a:t>
            </a:r>
            <a:r>
              <a:rPr lang="en-US" sz="1800" dirty="0">
                <a:latin typeface="Calibri" pitchFamily="34" charset="0"/>
                <a:ea typeface="ＭＳ Ｐゴシック" charset="-128"/>
                <a:cs typeface="+mn-cs"/>
              </a:rPr>
              <a:t>controllable and </a:t>
            </a:r>
            <a:r>
              <a:rPr lang="en-US" sz="1800" dirty="0" err="1">
                <a:latin typeface="Calibri" pitchFamily="34" charset="0"/>
                <a:ea typeface="ＭＳ Ｐゴシック" charset="-128"/>
                <a:cs typeface="+mn-cs"/>
              </a:rPr>
              <a:t>monitorable</a:t>
            </a:r>
            <a:r>
              <a:rPr lang="en-US" sz="1800" dirty="0">
                <a:latin typeface="Calibri" pitchFamily="34" charset="0"/>
                <a:ea typeface="ＭＳ Ｐゴシック" charset="-128"/>
                <a:cs typeface="+mn-cs"/>
              </a:rPr>
              <a:t>: IP, RS232, HTML</a:t>
            </a:r>
          </a:p>
          <a:p>
            <a:pPr>
              <a:defRPr/>
            </a:pPr>
            <a:endParaRPr lang="en-US" sz="1800" dirty="0">
              <a:latin typeface="Calibri" pitchFamily="34" charset="0"/>
              <a:ea typeface="ＭＳ Ｐゴシック" charset="-128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endParaRPr lang="en-US" sz="1800" dirty="0">
              <a:latin typeface="Calibri" pitchFamily="34" charset="0"/>
              <a:ea typeface="ＭＳ Ｐゴシック" charset="-128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endParaRPr lang="en-US" sz="1800" dirty="0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296" name="Textplatzhalter 5"/>
          <p:cNvSpPr txBox="1">
            <a:spLocks/>
          </p:cNvSpPr>
          <p:nvPr/>
        </p:nvSpPr>
        <p:spPr bwMode="auto">
          <a:xfrm>
            <a:off x="4560888" y="2055813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en-US" sz="1800" b="1" dirty="0">
                <a:latin typeface="Calibri" pitchFamily="34" charset="0"/>
              </a:rPr>
              <a:t>Interfaces</a:t>
            </a:r>
            <a:endParaRPr lang="en-US" sz="1600" b="1" dirty="0"/>
          </a:p>
        </p:txBody>
      </p:sp>
      <p:cxnSp>
        <p:nvCxnSpPr>
          <p:cNvPr id="12297" name="Straight Connector 10"/>
          <p:cNvCxnSpPr>
            <a:cxnSpLocks noChangeShapeType="1"/>
          </p:cNvCxnSpPr>
          <p:nvPr/>
        </p:nvCxnSpPr>
        <p:spPr bwMode="auto">
          <a:xfrm flipH="1" flipV="1">
            <a:off x="4560888" y="2497138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pic>
        <p:nvPicPr>
          <p:cNvPr id="3" name="Espace réservé du contenu 2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40" y="4778829"/>
            <a:ext cx="8394261" cy="2040730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940" y="1227831"/>
            <a:ext cx="4509860" cy="98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2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p"/>
      <p:bldP spid="12292" grpId="0"/>
      <p:bldP spid="12" grpId="0"/>
      <p:bldP spid="1229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platzhalter 5"/>
          <p:cNvSpPr txBox="1">
            <a:spLocks/>
          </p:cNvSpPr>
          <p:nvPr/>
        </p:nvSpPr>
        <p:spPr bwMode="auto">
          <a:xfrm>
            <a:off x="457200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en-US" sz="1800" b="1" dirty="0">
                <a:latin typeface="Calibri" pitchFamily="34" charset="0"/>
              </a:rPr>
              <a:t>Applications</a:t>
            </a:r>
            <a:endParaRPr lang="en-US" sz="1600" b="1" dirty="0"/>
          </a:p>
        </p:txBody>
      </p:sp>
      <p:cxnSp>
        <p:nvCxnSpPr>
          <p:cNvPr id="20482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1882775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20483" name="Titel 1"/>
          <p:cNvSpPr txBox="1">
            <a:spLocks/>
          </p:cNvSpPr>
          <p:nvPr/>
        </p:nvSpPr>
        <p:spPr bwMode="auto">
          <a:xfrm>
            <a:off x="457200" y="274638"/>
            <a:ext cx="71786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sz="2000" dirty="0">
                <a:latin typeface="Calibri" pitchFamily="34" charset="0"/>
              </a:rPr>
              <a:t>Portable codecs:</a:t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Scoopy</a:t>
            </a:r>
            <a:r>
              <a:rPr lang="en-US" sz="2000" dirty="0" smtClean="0">
                <a:latin typeface="Calibri" pitchFamily="34" charset="0"/>
              </a:rPr>
              <a:t>+ S </a:t>
            </a:r>
            <a:r>
              <a:rPr lang="en-US" sz="2000" dirty="0">
                <a:latin typeface="Calibri" pitchFamily="34" charset="0"/>
              </a:rPr>
              <a:t>range</a:t>
            </a:r>
            <a:endParaRPr lang="en-US" sz="2000" dirty="0"/>
          </a:p>
        </p:txBody>
      </p:sp>
      <p:sp>
        <p:nvSpPr>
          <p:cNvPr id="20484" name="Inhaltsplatzhalter 2"/>
          <p:cNvSpPr>
            <a:spLocks/>
          </p:cNvSpPr>
          <p:nvPr/>
        </p:nvSpPr>
        <p:spPr bwMode="auto">
          <a:xfrm>
            <a:off x="457200" y="2057400"/>
            <a:ext cx="3933825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</a:rPr>
              <a:t>News remotes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</a:rPr>
              <a:t>Live sport commentaries with local contributors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</a:rPr>
              <a:t>Remote two-way interviews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</a:rPr>
              <a:t>Remote contributions into studio discussions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</a:rPr>
              <a:t>Live music concerts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20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2000" dirty="0">
              <a:latin typeface="Calibri" pitchFamily="34" charset="0"/>
            </a:endParaRPr>
          </a:p>
        </p:txBody>
      </p:sp>
      <p:grpSp>
        <p:nvGrpSpPr>
          <p:cNvPr id="20485" name="Group 9"/>
          <p:cNvGrpSpPr>
            <a:grpSpLocks/>
          </p:cNvGrpSpPr>
          <p:nvPr/>
        </p:nvGrpSpPr>
        <p:grpSpPr bwMode="auto">
          <a:xfrm>
            <a:off x="457200" y="5697538"/>
            <a:ext cx="8286750" cy="804862"/>
            <a:chOff x="288" y="3417"/>
            <a:chExt cx="5220" cy="507"/>
          </a:xfrm>
        </p:grpSpPr>
        <p:grpSp>
          <p:nvGrpSpPr>
            <p:cNvPr id="20487" name="Gruppierung 17"/>
            <p:cNvGrpSpPr>
              <a:grpSpLocks/>
            </p:cNvGrpSpPr>
            <p:nvPr/>
          </p:nvGrpSpPr>
          <p:grpSpPr bwMode="auto">
            <a:xfrm>
              <a:off x="288" y="3417"/>
              <a:ext cx="5202" cy="507"/>
              <a:chOff x="457200" y="5500702"/>
              <a:chExt cx="8258204" cy="714380"/>
            </a:xfrm>
          </p:grpSpPr>
          <p:sp>
            <p:nvSpPr>
              <p:cNvPr id="20489" name="Rectangle 26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7200" y="5500702"/>
                <a:ext cx="8258204" cy="7143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8000" tIns="46800" rIns="90000" bIns="46800" anchor="ctr"/>
              <a:lstStyle/>
              <a:p>
                <a:pPr marL="714375" indent="-171450" defTabSz="628650"/>
                <a:endParaRPr lang="fr-FR" sz="1800" b="1">
                  <a:latin typeface="Calibri" pitchFamily="34" charset="0"/>
                </a:endParaRPr>
              </a:p>
            </p:txBody>
          </p:sp>
          <p:sp>
            <p:nvSpPr>
              <p:cNvPr id="20490" name="Isosceles Triangle 29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5400000">
                <a:off x="430408" y="5739092"/>
                <a:ext cx="540000" cy="2376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b"/>
              <a:lstStyle/>
              <a:p>
                <a:pPr defTabSz="914400"/>
                <a:endParaRPr lang="fr-FR" sz="1800"/>
              </a:p>
            </p:txBody>
          </p:sp>
        </p:grpSp>
        <p:sp>
          <p:nvSpPr>
            <p:cNvPr id="20488" name="Inhaltsplatzhalter 15"/>
            <p:cNvSpPr txBox="1">
              <a:spLocks/>
            </p:cNvSpPr>
            <p:nvPr/>
          </p:nvSpPr>
          <p:spPr bwMode="auto">
            <a:xfrm>
              <a:off x="672" y="3441"/>
              <a:ext cx="483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 eaLnBrk="0" hangingPunct="0">
                <a:spcBef>
                  <a:spcPct val="20000"/>
                </a:spcBef>
                <a:buClr>
                  <a:srgbClr val="808080"/>
                </a:buClr>
                <a:buFont typeface="Times" pitchFamily="18" charset="0"/>
                <a:buNone/>
              </a:pPr>
              <a:r>
                <a:rPr lang="en-US" sz="1600" b="1">
                  <a:latin typeface="Calibri" pitchFamily="34" charset="0"/>
                </a:rPr>
                <a:t>"4 wheel drive" codec for every field situation</a:t>
              </a:r>
              <a:endParaRPr lang="en-US" sz="1600" b="1"/>
            </a:p>
          </p:txBody>
        </p:sp>
      </p:grpSp>
      <p:pic>
        <p:nvPicPr>
          <p:cNvPr id="20486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4298950" y="2019300"/>
            <a:ext cx="4433888" cy="30781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" grpId="0"/>
      <p:bldP spid="2048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platzhalter 5"/>
          <p:cNvSpPr txBox="1">
            <a:spLocks/>
          </p:cNvSpPr>
          <p:nvPr/>
        </p:nvSpPr>
        <p:spPr bwMode="auto">
          <a:xfrm>
            <a:off x="457200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en-US" sz="1800" b="1" dirty="0">
                <a:latin typeface="Calibri" pitchFamily="34" charset="0"/>
              </a:rPr>
              <a:t>Network</a:t>
            </a:r>
            <a:endParaRPr lang="en-US" sz="1600" b="1" dirty="0"/>
          </a:p>
        </p:txBody>
      </p:sp>
      <p:cxnSp>
        <p:nvCxnSpPr>
          <p:cNvPr id="22530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1882775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22531" name="Titel 1"/>
          <p:cNvSpPr txBox="1">
            <a:spLocks/>
          </p:cNvSpPr>
          <p:nvPr/>
        </p:nvSpPr>
        <p:spPr bwMode="auto">
          <a:xfrm>
            <a:off x="457200" y="274638"/>
            <a:ext cx="71786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sz="2000" dirty="0">
                <a:latin typeface="Calibri" pitchFamily="34" charset="0"/>
              </a:rPr>
              <a:t>Scoopy</a:t>
            </a:r>
            <a:r>
              <a:rPr lang="en-US" sz="2000" dirty="0" smtClean="0">
                <a:latin typeface="Calibri" pitchFamily="34" charset="0"/>
              </a:rPr>
              <a:t>+ S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Network and audio interfaces</a:t>
            </a:r>
            <a:endParaRPr lang="en-US" sz="2000" dirty="0"/>
          </a:p>
        </p:txBody>
      </p:sp>
      <p:sp>
        <p:nvSpPr>
          <p:cNvPr id="22532" name="Textplatzhalter 5"/>
          <p:cNvSpPr txBox="1">
            <a:spLocks/>
          </p:cNvSpPr>
          <p:nvPr/>
        </p:nvSpPr>
        <p:spPr bwMode="auto">
          <a:xfrm>
            <a:off x="4752975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en-US" sz="1800" b="1" dirty="0">
                <a:latin typeface="Calibri" pitchFamily="34" charset="0"/>
              </a:rPr>
              <a:t>Audio</a:t>
            </a:r>
            <a:endParaRPr lang="en-US" sz="1600" b="1" dirty="0"/>
          </a:p>
        </p:txBody>
      </p:sp>
      <p:sp>
        <p:nvSpPr>
          <p:cNvPr id="22533" name="Inhaltsplatzhalter 2"/>
          <p:cNvSpPr>
            <a:spLocks/>
          </p:cNvSpPr>
          <p:nvPr/>
        </p:nvSpPr>
        <p:spPr bwMode="auto">
          <a:xfrm>
            <a:off x="457200" y="2057400"/>
            <a:ext cx="3933825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IP/Ethernet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ISDN: up to 20 </a:t>
            </a:r>
            <a:r>
              <a:rPr lang="en-US" sz="1800" dirty="0" smtClean="0">
                <a:latin typeface="Calibri" pitchFamily="34" charset="0"/>
              </a:rPr>
              <a:t>kHz (optional)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POTS: 7 kHz </a:t>
            </a:r>
            <a:r>
              <a:rPr lang="en-US" sz="1800" dirty="0" smtClean="0">
                <a:latin typeface="Calibri" pitchFamily="34" charset="0"/>
              </a:rPr>
              <a:t>speech (optional)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Wireless (optional)</a:t>
            </a: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Arial" charset="0"/>
              <a:buChar char="•"/>
            </a:pPr>
            <a:r>
              <a:rPr lang="en-US" sz="1800" dirty="0">
                <a:latin typeface="Calibri" pitchFamily="34" charset="0"/>
              </a:rPr>
              <a:t>GSM / 3G / 3G+ / LTE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Arial" charset="0"/>
              <a:buChar char="•"/>
            </a:pPr>
            <a:r>
              <a:rPr lang="en-US" sz="1800" dirty="0">
                <a:latin typeface="Calibri" pitchFamily="34" charset="0"/>
              </a:rPr>
              <a:t>Integrated module and antenna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Arial" charset="0"/>
              <a:buChar char="•"/>
            </a:pPr>
            <a:r>
              <a:rPr lang="en-US" sz="1800" dirty="0" smtClean="0">
                <a:latin typeface="Calibri" pitchFamily="34" charset="0"/>
              </a:rPr>
              <a:t>USB</a:t>
            </a: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Arial" charset="0"/>
              <a:buChar char="•"/>
            </a:pPr>
            <a:r>
              <a:rPr lang="en-US" sz="1800" dirty="0">
                <a:latin typeface="Calibri" pitchFamily="34" charset="0"/>
              </a:rPr>
              <a:t>Voice, standard or HD Voice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Arial" charset="0"/>
              <a:buChar char="•"/>
            </a:pPr>
            <a:r>
              <a:rPr lang="en-US" sz="1800" dirty="0">
                <a:latin typeface="Calibri" pitchFamily="34" charset="0"/>
              </a:rPr>
              <a:t>Data/IP : PS mode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Inmarsat </a:t>
            </a:r>
            <a:r>
              <a:rPr lang="en-US" sz="1800" dirty="0" smtClean="0">
                <a:latin typeface="Calibri" pitchFamily="34" charset="0"/>
              </a:rPr>
              <a:t>BGAN (optional)</a:t>
            </a: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</p:txBody>
      </p:sp>
      <p:cxnSp>
        <p:nvCxnSpPr>
          <p:cNvPr id="22534" name="Straight Connector 10"/>
          <p:cNvCxnSpPr>
            <a:cxnSpLocks noChangeShapeType="1"/>
          </p:cNvCxnSpPr>
          <p:nvPr/>
        </p:nvCxnSpPr>
        <p:spPr bwMode="auto">
          <a:xfrm flipH="1" flipV="1">
            <a:off x="4752975" y="1882775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grpSp>
        <p:nvGrpSpPr>
          <p:cNvPr id="22535" name="Group 9"/>
          <p:cNvGrpSpPr>
            <a:grpSpLocks/>
          </p:cNvGrpSpPr>
          <p:nvPr/>
        </p:nvGrpSpPr>
        <p:grpSpPr bwMode="auto">
          <a:xfrm>
            <a:off x="457200" y="5697538"/>
            <a:ext cx="8286750" cy="804862"/>
            <a:chOff x="288" y="3417"/>
            <a:chExt cx="5220" cy="507"/>
          </a:xfrm>
        </p:grpSpPr>
        <p:grpSp>
          <p:nvGrpSpPr>
            <p:cNvPr id="22537" name="Gruppierung 17"/>
            <p:cNvGrpSpPr>
              <a:grpSpLocks/>
            </p:cNvGrpSpPr>
            <p:nvPr/>
          </p:nvGrpSpPr>
          <p:grpSpPr bwMode="auto">
            <a:xfrm>
              <a:off x="288" y="3417"/>
              <a:ext cx="5202" cy="507"/>
              <a:chOff x="457200" y="5500702"/>
              <a:chExt cx="8258204" cy="714380"/>
            </a:xfrm>
          </p:grpSpPr>
          <p:sp>
            <p:nvSpPr>
              <p:cNvPr id="22539" name="Rectangle 26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7200" y="5500702"/>
                <a:ext cx="8258204" cy="7143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8000" tIns="46800" rIns="90000" bIns="46800" anchor="ctr"/>
              <a:lstStyle/>
              <a:p>
                <a:pPr marL="714375" indent="-171450" defTabSz="628650"/>
                <a:endParaRPr lang="fr-FR" sz="1800" b="1">
                  <a:latin typeface="Calibri" pitchFamily="34" charset="0"/>
                </a:endParaRPr>
              </a:p>
            </p:txBody>
          </p:sp>
          <p:sp>
            <p:nvSpPr>
              <p:cNvPr id="22540" name="Isosceles Triangle 29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5400000">
                <a:off x="430408" y="5739092"/>
                <a:ext cx="540000" cy="2376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b"/>
              <a:lstStyle/>
              <a:p>
                <a:pPr defTabSz="914400"/>
                <a:endParaRPr lang="fr-FR" sz="1800"/>
              </a:p>
            </p:txBody>
          </p:sp>
        </p:grpSp>
        <p:sp>
          <p:nvSpPr>
            <p:cNvPr id="22538" name="Inhaltsplatzhalter 15"/>
            <p:cNvSpPr txBox="1">
              <a:spLocks/>
            </p:cNvSpPr>
            <p:nvPr/>
          </p:nvSpPr>
          <p:spPr bwMode="auto">
            <a:xfrm>
              <a:off x="672" y="3441"/>
              <a:ext cx="483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 eaLnBrk="0" hangingPunct="0">
                <a:spcBef>
                  <a:spcPct val="20000"/>
                </a:spcBef>
                <a:buClr>
                  <a:srgbClr val="808080"/>
                </a:buClr>
                <a:buFont typeface="Times" pitchFamily="18" charset="0"/>
                <a:buNone/>
              </a:pPr>
              <a:r>
                <a:rPr lang="en-US" sz="1600" b="1">
                  <a:latin typeface="Calibri" pitchFamily="34" charset="0"/>
                </a:rPr>
                <a:t>Most flexible portable codec on the market</a:t>
              </a:r>
              <a:endParaRPr lang="en-US" sz="1600" b="1"/>
            </a:p>
          </p:txBody>
        </p:sp>
      </p:grpSp>
      <p:sp>
        <p:nvSpPr>
          <p:cNvPr id="22536" name="Inhaltsplatzhalter 2"/>
          <p:cNvSpPr>
            <a:spLocks/>
          </p:cNvSpPr>
          <p:nvPr/>
        </p:nvSpPr>
        <p:spPr bwMode="auto">
          <a:xfrm>
            <a:off x="4752975" y="2057400"/>
            <a:ext cx="3933825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Integrated high performance mixer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3 Microphone / Line Inputs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2 Headphone Outputs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2 Line Outputs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HP filters, limiters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Mono or stereo operation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Recording on SD Card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USB interface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" grpId="0"/>
      <p:bldP spid="22532" grpId="0"/>
      <p:bldP spid="22533" grpId="0"/>
      <p:bldP spid="225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platzhalter 5"/>
          <p:cNvSpPr txBox="1">
            <a:spLocks/>
          </p:cNvSpPr>
          <p:nvPr/>
        </p:nvSpPr>
        <p:spPr bwMode="auto">
          <a:xfrm>
            <a:off x="457200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en-US" sz="1800" b="1" dirty="0" smtClean="0">
                <a:latin typeface="Calibri" pitchFamily="34" charset="0"/>
              </a:rPr>
              <a:t>Networks</a:t>
            </a:r>
            <a:endParaRPr lang="en-US" sz="1600" b="1" dirty="0"/>
          </a:p>
        </p:txBody>
      </p:sp>
      <p:cxnSp>
        <p:nvCxnSpPr>
          <p:cNvPr id="24578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1882775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24579" name="Titel 1"/>
          <p:cNvSpPr txBox="1">
            <a:spLocks/>
          </p:cNvSpPr>
          <p:nvPr/>
        </p:nvSpPr>
        <p:spPr bwMode="auto">
          <a:xfrm>
            <a:off x="457200" y="274638"/>
            <a:ext cx="71786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sz="2000" dirty="0">
                <a:latin typeface="Calibri" pitchFamily="34" charset="0"/>
              </a:rPr>
              <a:t>Scoopy</a:t>
            </a:r>
            <a:r>
              <a:rPr lang="en-US" sz="2000" dirty="0" smtClean="0">
                <a:latin typeface="Calibri" pitchFamily="34" charset="0"/>
              </a:rPr>
              <a:t>+ S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Versions and options</a:t>
            </a:r>
            <a:endParaRPr lang="en-US" sz="2000" dirty="0"/>
          </a:p>
        </p:txBody>
      </p:sp>
      <p:sp>
        <p:nvSpPr>
          <p:cNvPr id="24580" name="Textplatzhalter 5"/>
          <p:cNvSpPr txBox="1">
            <a:spLocks/>
          </p:cNvSpPr>
          <p:nvPr/>
        </p:nvSpPr>
        <p:spPr bwMode="auto">
          <a:xfrm>
            <a:off x="399823" y="4507139"/>
            <a:ext cx="3933825" cy="42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en-US" sz="1800" b="1" dirty="0" smtClean="0">
                <a:latin typeface="Calibri" pitchFamily="34" charset="0"/>
              </a:rPr>
              <a:t>Additional features</a:t>
            </a:r>
            <a:endParaRPr lang="en-US" sz="1600" b="1" dirty="0"/>
          </a:p>
        </p:txBody>
      </p:sp>
      <p:sp>
        <p:nvSpPr>
          <p:cNvPr id="24581" name="Inhaltsplatzhalter 2"/>
          <p:cNvSpPr>
            <a:spLocks/>
          </p:cNvSpPr>
          <p:nvPr/>
        </p:nvSpPr>
        <p:spPr bwMode="auto">
          <a:xfrm>
            <a:off x="457200" y="2057400"/>
            <a:ext cx="3933825" cy="183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IP on standard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ISDN 2B (Optional)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POTS (Optional)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Mobile HD Voice-4G (Optional)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Inmarsat BGAN remote (Optional)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2000" dirty="0">
              <a:latin typeface="Calibri" pitchFamily="34" charset="0"/>
            </a:endParaRPr>
          </a:p>
        </p:txBody>
      </p:sp>
      <p:cxnSp>
        <p:nvCxnSpPr>
          <p:cNvPr id="24582" name="Straight Connector 10"/>
          <p:cNvCxnSpPr>
            <a:cxnSpLocks noChangeShapeType="1"/>
          </p:cNvCxnSpPr>
          <p:nvPr/>
        </p:nvCxnSpPr>
        <p:spPr bwMode="auto">
          <a:xfrm flipH="1" flipV="1">
            <a:off x="399823" y="4926143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24584" name="Inhaltsplatzhalter 2"/>
          <p:cNvSpPr>
            <a:spLocks/>
          </p:cNvSpPr>
          <p:nvPr/>
        </p:nvSpPr>
        <p:spPr bwMode="auto">
          <a:xfrm>
            <a:off x="461055" y="5121254"/>
            <a:ext cx="8286750" cy="1248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Recording : On </a:t>
            </a:r>
            <a:r>
              <a:rPr lang="en-US" sz="1800" dirty="0">
                <a:latin typeface="Calibri" pitchFamily="34" charset="0"/>
              </a:rPr>
              <a:t>SD Card, mono or </a:t>
            </a:r>
            <a:r>
              <a:rPr lang="en-US" sz="1800" dirty="0" smtClean="0">
                <a:latin typeface="Calibri" pitchFamily="34" charset="0"/>
              </a:rPr>
              <a:t>stereo + Basic editing (Optional)</a:t>
            </a:r>
            <a:endParaRPr lang="en-US" sz="1800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/>
      <p:bldP spid="24580" grpId="0"/>
      <p:bldP spid="24581" grpId="0"/>
      <p:bldP spid="2458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platzhalter 5"/>
          <p:cNvSpPr txBox="1">
            <a:spLocks/>
          </p:cNvSpPr>
          <p:nvPr/>
        </p:nvSpPr>
        <p:spPr bwMode="auto">
          <a:xfrm>
            <a:off x="457200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en-US" sz="1800" b="1" dirty="0">
                <a:latin typeface="Calibri" pitchFamily="34" charset="0"/>
              </a:rPr>
              <a:t>Positioning</a:t>
            </a:r>
            <a:endParaRPr lang="en-US" sz="1600" b="1" dirty="0"/>
          </a:p>
        </p:txBody>
      </p:sp>
      <p:cxnSp>
        <p:nvCxnSpPr>
          <p:cNvPr id="26626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1882775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26627" name="Titel 1"/>
          <p:cNvSpPr txBox="1">
            <a:spLocks/>
          </p:cNvSpPr>
          <p:nvPr/>
        </p:nvSpPr>
        <p:spPr bwMode="auto">
          <a:xfrm>
            <a:off x="457200" y="274638"/>
            <a:ext cx="71786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sz="2000" dirty="0">
                <a:latin typeface="Calibri" pitchFamily="34" charset="0"/>
              </a:rPr>
              <a:t>Scoopy</a:t>
            </a:r>
            <a:r>
              <a:rPr lang="en-US" sz="2000" dirty="0" smtClean="0">
                <a:latin typeface="Calibri" pitchFamily="34" charset="0"/>
              </a:rPr>
              <a:t>+ S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Positioning</a:t>
            </a:r>
            <a:endParaRPr lang="en-US" sz="2000" dirty="0"/>
          </a:p>
        </p:txBody>
      </p:sp>
      <p:sp>
        <p:nvSpPr>
          <p:cNvPr id="26628" name="Textplatzhalter 5"/>
          <p:cNvSpPr txBox="1">
            <a:spLocks/>
          </p:cNvSpPr>
          <p:nvPr/>
        </p:nvSpPr>
        <p:spPr bwMode="auto">
          <a:xfrm>
            <a:off x="4752975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endParaRPr lang="en-US" sz="1600" b="1"/>
          </a:p>
        </p:txBody>
      </p:sp>
      <p:sp>
        <p:nvSpPr>
          <p:cNvPr id="26629" name="Inhaltsplatzhalter 2"/>
          <p:cNvSpPr>
            <a:spLocks/>
          </p:cNvSpPr>
          <p:nvPr/>
        </p:nvSpPr>
        <p:spPr bwMode="auto">
          <a:xfrm>
            <a:off x="457200" y="2057400"/>
            <a:ext cx="3933825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alibri" pitchFamily="34" charset="0"/>
              </a:rPr>
              <a:t>“Swiss –knife” portable codec 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alibri" pitchFamily="34" charset="0"/>
              </a:rPr>
              <a:t>Portable </a:t>
            </a:r>
            <a:r>
              <a:rPr lang="en-US" sz="2000" dirty="0">
                <a:latin typeface="Calibri" pitchFamily="34" charset="0"/>
              </a:rPr>
              <a:t>and autonomous unit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</a:rPr>
              <a:t>Middle - High end market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20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20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20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2000" dirty="0">
              <a:latin typeface="Calibri" pitchFamily="34" charset="0"/>
            </a:endParaRPr>
          </a:p>
        </p:txBody>
      </p:sp>
      <p:grpSp>
        <p:nvGrpSpPr>
          <p:cNvPr id="26631" name="Group 9"/>
          <p:cNvGrpSpPr>
            <a:grpSpLocks/>
          </p:cNvGrpSpPr>
          <p:nvPr/>
        </p:nvGrpSpPr>
        <p:grpSpPr bwMode="auto">
          <a:xfrm>
            <a:off x="457200" y="5697538"/>
            <a:ext cx="8286750" cy="804862"/>
            <a:chOff x="288" y="3417"/>
            <a:chExt cx="5220" cy="507"/>
          </a:xfrm>
        </p:grpSpPr>
        <p:grpSp>
          <p:nvGrpSpPr>
            <p:cNvPr id="26633" name="Gruppierung 17"/>
            <p:cNvGrpSpPr>
              <a:grpSpLocks/>
            </p:cNvGrpSpPr>
            <p:nvPr/>
          </p:nvGrpSpPr>
          <p:grpSpPr bwMode="auto">
            <a:xfrm>
              <a:off x="288" y="3417"/>
              <a:ext cx="5202" cy="507"/>
              <a:chOff x="457200" y="5500702"/>
              <a:chExt cx="8258204" cy="714380"/>
            </a:xfrm>
          </p:grpSpPr>
          <p:sp>
            <p:nvSpPr>
              <p:cNvPr id="26635" name="Rectangle 26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7200" y="5500702"/>
                <a:ext cx="8258204" cy="7143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8000" tIns="46800" rIns="90000" bIns="46800" anchor="ctr"/>
              <a:lstStyle/>
              <a:p>
                <a:pPr marL="714375" indent="-171450" defTabSz="628650"/>
                <a:endParaRPr lang="fr-FR" sz="1800" b="1">
                  <a:latin typeface="Calibri" pitchFamily="34" charset="0"/>
                </a:endParaRPr>
              </a:p>
            </p:txBody>
          </p:sp>
          <p:sp>
            <p:nvSpPr>
              <p:cNvPr id="26636" name="Isosceles Triangle 29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5400000">
                <a:off x="430408" y="5739092"/>
                <a:ext cx="540000" cy="2376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b"/>
              <a:lstStyle/>
              <a:p>
                <a:pPr defTabSz="914400"/>
                <a:endParaRPr lang="fr-FR" sz="1800"/>
              </a:p>
            </p:txBody>
          </p:sp>
        </p:grpSp>
        <p:sp>
          <p:nvSpPr>
            <p:cNvPr id="26634" name="Inhaltsplatzhalter 15"/>
            <p:cNvSpPr txBox="1">
              <a:spLocks/>
            </p:cNvSpPr>
            <p:nvPr/>
          </p:nvSpPr>
          <p:spPr bwMode="auto">
            <a:xfrm>
              <a:off x="672" y="3441"/>
              <a:ext cx="483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 eaLnBrk="0" hangingPunct="0">
                <a:spcBef>
                  <a:spcPct val="20000"/>
                </a:spcBef>
                <a:buClr>
                  <a:srgbClr val="808080"/>
                </a:buClr>
                <a:buFont typeface="Times" pitchFamily="18" charset="0"/>
                <a:buNone/>
              </a:pPr>
              <a:r>
                <a:rPr lang="en-US" sz="1600" b="1" dirty="0">
                  <a:latin typeface="Calibri" pitchFamily="34" charset="0"/>
                </a:rPr>
                <a:t>Most portable and flexible codec on the market, recognized reference</a:t>
              </a:r>
              <a:endParaRPr lang="en-US" sz="1600" b="1" dirty="0"/>
            </a:p>
          </p:txBody>
        </p:sp>
      </p:grpSp>
      <p:sp>
        <p:nvSpPr>
          <p:cNvPr id="26632" name="Inhaltsplatzhalter 2"/>
          <p:cNvSpPr>
            <a:spLocks/>
          </p:cNvSpPr>
          <p:nvPr/>
        </p:nvSpPr>
        <p:spPr bwMode="auto">
          <a:xfrm>
            <a:off x="4752975" y="2106613"/>
            <a:ext cx="3933825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2000">
              <a:latin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564" y="1441450"/>
            <a:ext cx="2049236" cy="273231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86" y="3407230"/>
            <a:ext cx="2694357" cy="2023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/>
      <p:bldP spid="266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platzhalter 1"/>
          <p:cNvSpPr>
            <a:spLocks/>
          </p:cNvSpPr>
          <p:nvPr/>
        </p:nvSpPr>
        <p:spPr bwMode="auto">
          <a:xfrm>
            <a:off x="457200" y="254000"/>
            <a:ext cx="8229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fr-FR" sz="2000">
              <a:latin typeface="Calibri" pitchFamily="34" charset="0"/>
            </a:endParaRPr>
          </a:p>
        </p:txBody>
      </p:sp>
      <p:sp>
        <p:nvSpPr>
          <p:cNvPr id="2867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8675" cy="788987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Scoopy+ S</a:t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Some big features</a:t>
            </a:r>
            <a:endParaRPr lang="en-US" dirty="0" smtClean="0">
              <a:latin typeface="Arial" charset="0"/>
            </a:endParaRPr>
          </a:p>
        </p:txBody>
      </p:sp>
      <p:sp>
        <p:nvSpPr>
          <p:cNvPr id="4100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Calibri" charset="0"/>
              </a:rPr>
              <a:t>Highly integrated, light and autonomous unit : </a:t>
            </a:r>
            <a:r>
              <a:rPr lang="en-US" sz="2000" i="1" dirty="0" smtClean="0">
                <a:latin typeface="Calibri" charset="0"/>
              </a:rPr>
              <a:t>really</a:t>
            </a:r>
            <a:r>
              <a:rPr lang="en-US" sz="2000" dirty="0" smtClean="0">
                <a:latin typeface="Calibri" charset="0"/>
              </a:rPr>
              <a:t> portable</a:t>
            </a: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Calibri" charset="0"/>
              </a:rPr>
              <a:t>High performance audio interfaces</a:t>
            </a: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Calibri" charset="0"/>
              </a:rPr>
              <a:t>Friendly user interface</a:t>
            </a: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Calibri" charset="0"/>
              </a:rPr>
              <a:t>Powerful embedded html server</a:t>
            </a:r>
          </a:p>
          <a:p>
            <a:pPr>
              <a:buFont typeface="Wingdings" charset="2"/>
              <a:buChar char="§"/>
              <a:defRPr/>
            </a:pPr>
            <a:r>
              <a:rPr lang="en-US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charset="0"/>
              </a:rPr>
              <a:t>4SB ADPCM: "analog like" latency over ISDN</a:t>
            </a: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Calibri" charset="0"/>
              </a:rPr>
              <a:t>5AS for ISDN</a:t>
            </a: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Calibri" charset="0"/>
              </a:rPr>
              <a:t>SIP compatible and compliant with EBU Tech 3326 (aka N/ACIP)</a:t>
            </a: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Calibri" charset="0"/>
              </a:rPr>
              <a:t>Recording features</a:t>
            </a:r>
          </a:p>
          <a:p>
            <a:pPr>
              <a:buFont typeface="Wingdings" charset="2"/>
              <a:buChar char="§"/>
              <a:defRPr/>
            </a:pPr>
            <a:r>
              <a:rPr lang="en-US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charset="0"/>
              </a:rPr>
              <a:t>Integrated wireless GSM/3G/UMTS/EDGE</a:t>
            </a:r>
          </a:p>
          <a:p>
            <a:pPr>
              <a:buFont typeface="Wingdings" charset="2"/>
              <a:buChar char="§"/>
              <a:defRPr/>
            </a:pPr>
            <a:r>
              <a:rPr lang="en-US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charset="0"/>
              </a:rPr>
              <a:t>HD Voice</a:t>
            </a: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Calibri" charset="0"/>
              </a:rPr>
              <a:t>Voice mode can also be used for coordination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8675" cy="788987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AETA Codecs</a:t>
            </a:r>
            <a:br>
              <a:rPr lang="en-US" smtClean="0">
                <a:latin typeface="Arial" charset="0"/>
              </a:rPr>
            </a:br>
            <a:r>
              <a:rPr lang="en-US" smtClean="0">
                <a:latin typeface="Arial" charset="0"/>
              </a:rPr>
              <a:t>Control systems</a:t>
            </a:r>
          </a:p>
        </p:txBody>
      </p:sp>
      <p:sp>
        <p:nvSpPr>
          <p:cNvPr id="34818" name="Espace réservé du contenu 2"/>
          <p:cNvSpPr>
            <a:spLocks noGrp="1"/>
          </p:cNvSpPr>
          <p:nvPr>
            <p:ph idx="1"/>
          </p:nvPr>
        </p:nvSpPr>
        <p:spPr>
          <a:xfrm>
            <a:off x="457200" y="1462088"/>
            <a:ext cx="3910013" cy="43307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 dirty="0" smtClean="0">
                <a:latin typeface="Arial" charset="0"/>
              </a:rPr>
              <a:t>Scoop Manager</a:t>
            </a:r>
          </a:p>
          <a:p>
            <a:pPr>
              <a:buFont typeface="Wingdings" pitchFamily="2" charset="2"/>
              <a:buChar char="§"/>
            </a:pPr>
            <a:endParaRPr lang="en-US" b="1" dirty="0" smtClean="0">
              <a:latin typeface="Arial" charset="0"/>
            </a:endParaRPr>
          </a:p>
          <a:p>
            <a:pPr lvl="1"/>
            <a:r>
              <a:rPr lang="en-US" dirty="0" smtClean="0">
                <a:latin typeface="Arial" charset="0"/>
              </a:rPr>
              <a:t>Codec pool management</a:t>
            </a:r>
          </a:p>
          <a:p>
            <a:pPr lvl="1"/>
            <a:r>
              <a:rPr lang="en-US" dirty="0" smtClean="0">
                <a:latin typeface="Arial" charset="0"/>
              </a:rPr>
              <a:t>Flexible and very ergonomic</a:t>
            </a:r>
          </a:p>
          <a:p>
            <a:pPr lvl="1"/>
            <a:endParaRPr lang="en-US" dirty="0" smtClean="0">
              <a:latin typeface="Arial" charset="0"/>
            </a:endParaRP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1488" y="1260475"/>
            <a:ext cx="4719637" cy="352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8675" cy="788987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AETA Codecs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Control systems</a:t>
            </a:r>
          </a:p>
        </p:txBody>
      </p:sp>
      <p:sp>
        <p:nvSpPr>
          <p:cNvPr id="35842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3910013" cy="43307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 dirty="0" smtClean="0">
                <a:latin typeface="Arial" charset="0"/>
              </a:rPr>
              <a:t>GTC112</a:t>
            </a:r>
          </a:p>
          <a:p>
            <a:pPr>
              <a:buFont typeface="Wingdings" pitchFamily="2" charset="2"/>
              <a:buChar char="§"/>
            </a:pPr>
            <a:endParaRPr lang="en-US" b="1" dirty="0" smtClean="0">
              <a:latin typeface="Arial" charset="0"/>
            </a:endParaRPr>
          </a:p>
          <a:p>
            <a:pPr lvl="1"/>
            <a:r>
              <a:rPr lang="en-US" dirty="0" smtClean="0">
                <a:latin typeface="Arial" charset="0"/>
              </a:rPr>
              <a:t>Complements codec pool, w/ or w/o Codec Live</a:t>
            </a:r>
          </a:p>
          <a:p>
            <a:pPr lvl="1"/>
            <a:r>
              <a:rPr lang="en-US" dirty="0" smtClean="0">
                <a:latin typeface="Arial" charset="0"/>
              </a:rPr>
              <a:t>Inserted on the audio path to/from the codec</a:t>
            </a:r>
          </a:p>
          <a:p>
            <a:pPr lvl="1"/>
            <a:r>
              <a:rPr lang="en-US" dirty="0" smtClean="0">
                <a:latin typeface="Arial" charset="0"/>
              </a:rPr>
              <a:t>Dedicated and efficient control surface</a:t>
            </a:r>
          </a:p>
          <a:p>
            <a:pPr lvl="1"/>
            <a:endParaRPr lang="en-US" dirty="0" smtClean="0">
              <a:latin typeface="Arial" charset="0"/>
            </a:endParaRPr>
          </a:p>
        </p:txBody>
      </p:sp>
      <p:pic>
        <p:nvPicPr>
          <p:cNvPr id="35844" name="Picture 2" descr="C:\Users\sdejaham\AppData\Local\Microsoft\Windows\Temporary Internet Files\Content.Outlook\AAG6N7L2\P9060059 (2).JPG"/>
          <p:cNvPicPr>
            <a:picLocks noChangeAspect="1" noChangeArrowheads="1"/>
          </p:cNvPicPr>
          <p:nvPr/>
        </p:nvPicPr>
        <p:blipFill>
          <a:blip r:embed="rId2"/>
          <a:srcRect l="4118" t="26678" b="11012"/>
          <a:stretch>
            <a:fillRect/>
          </a:stretch>
        </p:blipFill>
        <p:spPr bwMode="auto">
          <a:xfrm>
            <a:off x="4367213" y="1455738"/>
            <a:ext cx="4589462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3" descr="C:\Users\sdejaham\AppData\Local\Microsoft\Windows\Temporary Internet Files\Content.Outlook\AAG6N7L2\P9060040 (2).JPG"/>
          <p:cNvPicPr>
            <a:picLocks noChangeAspect="1" noChangeArrowheads="1"/>
          </p:cNvPicPr>
          <p:nvPr/>
        </p:nvPicPr>
        <p:blipFill>
          <a:blip r:embed="rId3"/>
          <a:srcRect l="8818" t="11571" r="12195" b="9131"/>
          <a:stretch>
            <a:fillRect/>
          </a:stretch>
        </p:blipFill>
        <p:spPr bwMode="auto">
          <a:xfrm>
            <a:off x="5572125" y="3943350"/>
            <a:ext cx="301625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scoop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684" y="4847272"/>
            <a:ext cx="5525789" cy="1567132"/>
          </a:xfrm>
          <a:prstGeom prst="rect">
            <a:avLst/>
          </a:prstGeom>
        </p:spPr>
      </p:pic>
      <p:sp>
        <p:nvSpPr>
          <p:cNvPr id="12289" name="Titre 1"/>
          <p:cNvSpPr>
            <a:spLocks noGrp="1"/>
          </p:cNvSpPr>
          <p:nvPr>
            <p:ph type="title"/>
          </p:nvPr>
        </p:nvSpPr>
        <p:spPr>
          <a:xfrm>
            <a:off x="5892325" y="5880679"/>
            <a:ext cx="2450823" cy="788987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Rackmount codec</a:t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Scoop 5 S</a:t>
            </a:r>
            <a:endParaRPr lang="en-US" dirty="0" smtClean="0">
              <a:latin typeface="Arial" charset="0"/>
            </a:endParaRPr>
          </a:p>
        </p:txBody>
      </p:sp>
      <p:pic>
        <p:nvPicPr>
          <p:cNvPr id="15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438675" y="2617109"/>
            <a:ext cx="1959585" cy="1360414"/>
          </a:xfrm>
        </p:spPr>
      </p:pic>
      <p:sp>
        <p:nvSpPr>
          <p:cNvPr id="3" name="Rectangle 2"/>
          <p:cNvSpPr/>
          <p:nvPr/>
        </p:nvSpPr>
        <p:spPr>
          <a:xfrm>
            <a:off x="4490054" y="4693383"/>
            <a:ext cx="10200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en-US" sz="1400" dirty="0">
                <a:latin typeface="Calibri" pitchFamily="34" charset="0"/>
              </a:rPr>
              <a:t>IP/Ethernet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74700" y="4308886"/>
            <a:ext cx="11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dirty="0" smtClean="0">
                <a:latin typeface="Calibri" pitchFamily="34" charset="0"/>
              </a:rPr>
              <a:t>STUDIO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1301" y="1295531"/>
            <a:ext cx="15985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dirty="0" smtClean="0">
                <a:latin typeface="Calibri" pitchFamily="34" charset="0"/>
              </a:rPr>
              <a:t>EVENT SITE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6" name="Titel 1"/>
          <p:cNvSpPr txBox="1">
            <a:spLocks/>
          </p:cNvSpPr>
          <p:nvPr/>
        </p:nvSpPr>
        <p:spPr bwMode="auto">
          <a:xfrm>
            <a:off x="193780" y="1982962"/>
            <a:ext cx="1926036" cy="70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sz="2000" dirty="0">
                <a:latin typeface="Calibri" pitchFamily="34" charset="0"/>
              </a:rPr>
              <a:t>Portable </a:t>
            </a:r>
            <a:r>
              <a:rPr lang="en-US" sz="2000" dirty="0" smtClean="0">
                <a:latin typeface="Calibri" pitchFamily="34" charset="0"/>
              </a:rPr>
              <a:t>codec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Scoopy</a:t>
            </a:r>
            <a:r>
              <a:rPr lang="en-US" sz="2000" dirty="0" smtClean="0">
                <a:latin typeface="Calibri" pitchFamily="34" charset="0"/>
              </a:rPr>
              <a:t>+ S</a:t>
            </a:r>
            <a:endParaRPr lang="en-US" sz="2000" dirty="0"/>
          </a:p>
        </p:txBody>
      </p:sp>
      <p:sp>
        <p:nvSpPr>
          <p:cNvPr id="27" name="Titre 1"/>
          <p:cNvSpPr txBox="1">
            <a:spLocks/>
          </p:cNvSpPr>
          <p:nvPr/>
        </p:nvSpPr>
        <p:spPr bwMode="auto">
          <a:xfrm>
            <a:off x="457199" y="290557"/>
            <a:ext cx="7178675" cy="6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2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r>
              <a:rPr lang="lv-LV" dirty="0" smtClean="0">
                <a:latin typeface="Arial" charset="0"/>
              </a:rPr>
              <a:t>Radio </a:t>
            </a:r>
            <a:r>
              <a:rPr lang="lv-LV" dirty="0" err="1" smtClean="0">
                <a:latin typeface="Arial" charset="0"/>
              </a:rPr>
              <a:t>Broadcasting</a:t>
            </a:r>
            <a:r>
              <a:rPr lang="lv-LV" dirty="0" smtClean="0">
                <a:latin typeface="Arial" charset="0"/>
              </a:rPr>
              <a:t> </a:t>
            </a:r>
            <a:r>
              <a:rPr lang="lv-LV" dirty="0" err="1" smtClean="0">
                <a:latin typeface="Arial" charset="0"/>
              </a:rPr>
              <a:t>via</a:t>
            </a:r>
            <a:r>
              <a:rPr lang="lv-LV" dirty="0" smtClean="0">
                <a:latin typeface="Arial" charset="0"/>
              </a:rPr>
              <a:t> IP/</a:t>
            </a:r>
            <a:r>
              <a:rPr lang="lv-LV" dirty="0" err="1" smtClean="0">
                <a:latin typeface="Arial" charset="0"/>
              </a:rPr>
              <a:t>Ethernet</a:t>
            </a:r>
            <a:r>
              <a:rPr lang="lv-LV" dirty="0" smtClean="0">
                <a:latin typeface="Arial" charset="0"/>
              </a:rPr>
              <a:t> </a:t>
            </a:r>
          </a:p>
          <a:p>
            <a:r>
              <a:rPr lang="lv-LV" dirty="0" err="1" smtClean="0">
                <a:latin typeface="Arial" charset="0"/>
              </a:rPr>
              <a:t>based</a:t>
            </a:r>
            <a:r>
              <a:rPr lang="lv-LV" dirty="0" smtClean="0">
                <a:latin typeface="Arial" charset="0"/>
              </a:rPr>
              <a:t> </a:t>
            </a:r>
            <a:r>
              <a:rPr lang="lv-LV" dirty="0" err="1">
                <a:latin typeface="Arial" charset="0"/>
              </a:rPr>
              <a:t>on</a:t>
            </a:r>
            <a:r>
              <a:rPr lang="lv-LV" dirty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AETA Codecs</a:t>
            </a:r>
            <a:r>
              <a:rPr lang="lv-LV" dirty="0">
                <a:latin typeface="Arial" charset="0"/>
              </a:rPr>
              <a:t> </a:t>
            </a:r>
            <a:endParaRPr lang="en-US" dirty="0" smtClean="0"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21936" y="1424265"/>
            <a:ext cx="10200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en-US" sz="1400" dirty="0">
                <a:latin typeface="Calibri" pitchFamily="34" charset="0"/>
              </a:rPr>
              <a:t>IP/Ethernet</a:t>
            </a:r>
          </a:p>
        </p:txBody>
      </p:sp>
      <p:cxnSp>
        <p:nvCxnSpPr>
          <p:cNvPr id="5" name="Elbow Connector 4"/>
          <p:cNvCxnSpPr/>
          <p:nvPr/>
        </p:nvCxnSpPr>
        <p:spPr>
          <a:xfrm>
            <a:off x="2632105" y="1982962"/>
            <a:ext cx="2281727" cy="84702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32105" y="1982962"/>
            <a:ext cx="0" cy="6341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892325" y="3977523"/>
            <a:ext cx="0" cy="11926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547" y="1901301"/>
            <a:ext cx="29051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415846" y="1295531"/>
            <a:ext cx="10810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STUN </a:t>
            </a:r>
            <a:r>
              <a:rPr lang="lv-LV" sz="1400" dirty="0" err="1" smtClean="0">
                <a:latin typeface="Calibri" pitchFamily="34" charset="0"/>
              </a:rPr>
              <a:t>server</a:t>
            </a:r>
            <a:endParaRPr lang="en-US" sz="1400" dirty="0">
              <a:latin typeface="Calibri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511753" y="2334290"/>
            <a:ext cx="36991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325" y="1833310"/>
            <a:ext cx="4762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87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" grpId="0"/>
      <p:bldP spid="3" grpId="0"/>
      <p:bldP spid="22" grpId="0"/>
      <p:bldP spid="23" grpId="0"/>
      <p:bldP spid="26" grpId="0"/>
      <p:bldP spid="29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7841">
            <a:off x="3576129" y="2087670"/>
            <a:ext cx="1447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no_G\SAVED FILES 12.12.2007\Valery\Current Projects\2015\AETA codecs\manual_ScoopyPl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43492" y="1521087"/>
            <a:ext cx="1390086" cy="9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scoop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684" y="4847272"/>
            <a:ext cx="5525789" cy="1567132"/>
          </a:xfrm>
          <a:prstGeom prst="rect">
            <a:avLst/>
          </a:prstGeom>
        </p:spPr>
      </p:pic>
      <p:sp>
        <p:nvSpPr>
          <p:cNvPr id="12289" name="Titre 1"/>
          <p:cNvSpPr>
            <a:spLocks noGrp="1"/>
          </p:cNvSpPr>
          <p:nvPr>
            <p:ph type="title"/>
          </p:nvPr>
        </p:nvSpPr>
        <p:spPr>
          <a:xfrm>
            <a:off x="5892325" y="5880679"/>
            <a:ext cx="2450823" cy="788987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Rackmount codec</a:t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Scoop 5 S</a:t>
            </a:r>
            <a:endParaRPr lang="en-US" dirty="0" smtClean="0">
              <a:latin typeface="Arial" charset="0"/>
            </a:endParaRPr>
          </a:p>
        </p:txBody>
      </p:sp>
      <p:pic>
        <p:nvPicPr>
          <p:cNvPr id="15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1438675" y="2617109"/>
            <a:ext cx="1959585" cy="1360414"/>
          </a:xfrm>
        </p:spPr>
      </p:pic>
      <p:sp>
        <p:nvSpPr>
          <p:cNvPr id="3" name="Rectangle 2"/>
          <p:cNvSpPr/>
          <p:nvPr/>
        </p:nvSpPr>
        <p:spPr>
          <a:xfrm>
            <a:off x="4484403" y="4693383"/>
            <a:ext cx="10200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en-US" sz="1400" dirty="0">
                <a:latin typeface="Calibri" pitchFamily="34" charset="0"/>
              </a:rPr>
              <a:t>IP/Ethernet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74700" y="4308886"/>
            <a:ext cx="11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dirty="0" smtClean="0">
                <a:latin typeface="Calibri" pitchFamily="34" charset="0"/>
              </a:rPr>
              <a:t>STUDIO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1301" y="1295531"/>
            <a:ext cx="15985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dirty="0" smtClean="0">
                <a:latin typeface="Calibri" pitchFamily="34" charset="0"/>
              </a:rPr>
              <a:t>EVENT SITE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6" name="Titel 1"/>
          <p:cNvSpPr txBox="1">
            <a:spLocks/>
          </p:cNvSpPr>
          <p:nvPr/>
        </p:nvSpPr>
        <p:spPr bwMode="auto">
          <a:xfrm>
            <a:off x="193780" y="1982962"/>
            <a:ext cx="1926036" cy="70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sz="2000" dirty="0">
                <a:latin typeface="Calibri" pitchFamily="34" charset="0"/>
              </a:rPr>
              <a:t>Portable </a:t>
            </a:r>
            <a:r>
              <a:rPr lang="en-US" sz="2000" dirty="0" smtClean="0">
                <a:latin typeface="Calibri" pitchFamily="34" charset="0"/>
              </a:rPr>
              <a:t>codec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Scoopy</a:t>
            </a:r>
            <a:r>
              <a:rPr lang="en-US" sz="2000" dirty="0" smtClean="0">
                <a:latin typeface="Calibri" pitchFamily="34" charset="0"/>
              </a:rPr>
              <a:t>+ S</a:t>
            </a:r>
            <a:endParaRPr lang="en-US" sz="2000" dirty="0"/>
          </a:p>
        </p:txBody>
      </p:sp>
      <p:sp>
        <p:nvSpPr>
          <p:cNvPr id="27" name="Titre 1"/>
          <p:cNvSpPr txBox="1">
            <a:spLocks/>
          </p:cNvSpPr>
          <p:nvPr/>
        </p:nvSpPr>
        <p:spPr bwMode="auto">
          <a:xfrm>
            <a:off x="457199" y="290557"/>
            <a:ext cx="7178675" cy="6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2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r>
              <a:rPr lang="lv-LV" dirty="0" smtClean="0">
                <a:latin typeface="Arial" charset="0"/>
              </a:rPr>
              <a:t>Radio </a:t>
            </a:r>
            <a:r>
              <a:rPr lang="lv-LV" dirty="0" err="1" smtClean="0">
                <a:latin typeface="Arial" charset="0"/>
              </a:rPr>
              <a:t>Broadcasting</a:t>
            </a:r>
            <a:r>
              <a:rPr lang="lv-LV" dirty="0" smtClean="0">
                <a:latin typeface="Arial" charset="0"/>
              </a:rPr>
              <a:t> </a:t>
            </a:r>
            <a:r>
              <a:rPr lang="lv-LV" dirty="0" err="1" smtClean="0">
                <a:latin typeface="Arial" charset="0"/>
              </a:rPr>
              <a:t>via</a:t>
            </a:r>
            <a:r>
              <a:rPr lang="lv-LV" dirty="0" smtClean="0">
                <a:latin typeface="Arial" charset="0"/>
              </a:rPr>
              <a:t> G4 / LTE Radio </a:t>
            </a:r>
            <a:r>
              <a:rPr lang="lv-LV" dirty="0" err="1" smtClean="0">
                <a:latin typeface="Arial" charset="0"/>
              </a:rPr>
              <a:t>Mobile</a:t>
            </a:r>
            <a:r>
              <a:rPr lang="lv-LV" dirty="0" smtClean="0">
                <a:latin typeface="Arial" charset="0"/>
              </a:rPr>
              <a:t> </a:t>
            </a:r>
            <a:r>
              <a:rPr lang="lv-LV" dirty="0" err="1" smtClean="0">
                <a:latin typeface="Arial" charset="0"/>
              </a:rPr>
              <a:t>Connection</a:t>
            </a:r>
            <a:r>
              <a:rPr lang="lv-LV" dirty="0" smtClean="0">
                <a:latin typeface="Arial" charset="0"/>
              </a:rPr>
              <a:t> </a:t>
            </a:r>
          </a:p>
          <a:p>
            <a:r>
              <a:rPr lang="lv-LV" dirty="0" err="1" smtClean="0">
                <a:latin typeface="Arial" charset="0"/>
              </a:rPr>
              <a:t>based</a:t>
            </a:r>
            <a:r>
              <a:rPr lang="lv-LV" dirty="0" smtClean="0">
                <a:latin typeface="Arial" charset="0"/>
              </a:rPr>
              <a:t> </a:t>
            </a:r>
            <a:r>
              <a:rPr lang="lv-LV" dirty="0" err="1">
                <a:latin typeface="Arial" charset="0"/>
              </a:rPr>
              <a:t>on</a:t>
            </a:r>
            <a:r>
              <a:rPr lang="lv-LV" dirty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AETA Codecs</a:t>
            </a:r>
            <a:r>
              <a:rPr lang="lv-LV" dirty="0">
                <a:latin typeface="Arial" charset="0"/>
              </a:rPr>
              <a:t> </a:t>
            </a:r>
            <a:endParaRPr lang="en-US" dirty="0" smtClean="0">
              <a:latin typeface="Arial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239" y="1281694"/>
            <a:ext cx="638889" cy="105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521936" y="1424265"/>
            <a:ext cx="1936236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err="1" smtClean="0">
                <a:latin typeface="Calibri" pitchFamily="34" charset="0"/>
              </a:rPr>
              <a:t>Mobile</a:t>
            </a:r>
            <a:r>
              <a:rPr lang="lv-LV" sz="1400" dirty="0" smtClean="0">
                <a:latin typeface="Calibri" pitchFamily="34" charset="0"/>
              </a:rPr>
              <a:t> </a:t>
            </a:r>
            <a:r>
              <a:rPr lang="lv-LV" sz="1400" dirty="0" err="1" smtClean="0">
                <a:latin typeface="Calibri" pitchFamily="34" charset="0"/>
              </a:rPr>
              <a:t>Data</a:t>
            </a:r>
            <a:r>
              <a:rPr lang="lv-LV" sz="1400" dirty="0" smtClean="0">
                <a:latin typeface="Calibri" pitchFamily="34" charset="0"/>
              </a:rPr>
              <a:t> </a:t>
            </a:r>
            <a:r>
              <a:rPr lang="lv-LV" sz="1400" dirty="0" err="1" smtClean="0">
                <a:latin typeface="Calibri" pitchFamily="34" charset="0"/>
              </a:rPr>
              <a:t>connection</a:t>
            </a:r>
            <a:endParaRPr lang="lv-LV" sz="1400" dirty="0" smtClean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G4 / LTE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547" y="1901301"/>
            <a:ext cx="29051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569" y="1707419"/>
            <a:ext cx="4857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415846" y="1295531"/>
            <a:ext cx="13467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SIP </a:t>
            </a:r>
            <a:r>
              <a:rPr lang="lv-LV" sz="1400" dirty="0" err="1" smtClean="0">
                <a:latin typeface="Calibri" pitchFamily="34" charset="0"/>
              </a:rPr>
              <a:t>proxy</a:t>
            </a:r>
            <a:r>
              <a:rPr lang="lv-LV" sz="1400" dirty="0" smtClean="0">
                <a:latin typeface="Calibri" pitchFamily="34" charset="0"/>
              </a:rPr>
              <a:t> </a:t>
            </a:r>
            <a:r>
              <a:rPr lang="lv-LV" sz="1400" dirty="0" err="1" smtClean="0">
                <a:latin typeface="Calibri" pitchFamily="34" charset="0"/>
              </a:rPr>
              <a:t>server</a:t>
            </a:r>
            <a:endParaRPr lang="en-US" sz="1400" dirty="0">
              <a:latin typeface="Calibri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511753" y="2334290"/>
            <a:ext cx="36991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889576" y="3962237"/>
            <a:ext cx="0" cy="11926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84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6" b="6940"/>
          <a:stretch>
            <a:fillRect/>
          </a:stretch>
        </p:blipFill>
        <p:spPr>
          <a:xfrm>
            <a:off x="4752974" y="4060256"/>
            <a:ext cx="3990977" cy="1317184"/>
          </a:xfrm>
          <a:prstGeom prst="rect">
            <a:avLst/>
          </a:prstGeom>
        </p:spPr>
      </p:pic>
      <p:sp>
        <p:nvSpPr>
          <p:cNvPr id="8194" name="Textplatzhalter 5"/>
          <p:cNvSpPr txBox="1">
            <a:spLocks/>
          </p:cNvSpPr>
          <p:nvPr/>
        </p:nvSpPr>
        <p:spPr bwMode="auto">
          <a:xfrm>
            <a:off x="457200" y="1535113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en-US" sz="1800" b="1" dirty="0">
                <a:latin typeface="Calibri" pitchFamily="34" charset="0"/>
              </a:rPr>
              <a:t>Product </a:t>
            </a:r>
            <a:r>
              <a:rPr lang="en-US" sz="1800" b="1" dirty="0" smtClean="0">
                <a:latin typeface="Calibri" pitchFamily="34" charset="0"/>
              </a:rPr>
              <a:t>ranges : </a:t>
            </a:r>
            <a:r>
              <a:rPr lang="en-US" sz="1800" b="1" dirty="0" err="1" smtClean="0">
                <a:latin typeface="Calibri" pitchFamily="34" charset="0"/>
              </a:rPr>
              <a:t>Rackmount</a:t>
            </a:r>
            <a:r>
              <a:rPr lang="en-US" sz="1800" b="1" dirty="0" smtClean="0">
                <a:latin typeface="Calibri" pitchFamily="34" charset="0"/>
              </a:rPr>
              <a:t> codecs</a:t>
            </a:r>
            <a:endParaRPr lang="en-US" sz="1600" b="1" dirty="0"/>
          </a:p>
        </p:txBody>
      </p:sp>
      <p:cxnSp>
        <p:nvCxnSpPr>
          <p:cNvPr id="8195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1976438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8196" name="Titel 1"/>
          <p:cNvSpPr txBox="1">
            <a:spLocks/>
          </p:cNvSpPr>
          <p:nvPr/>
        </p:nvSpPr>
        <p:spPr bwMode="auto">
          <a:xfrm>
            <a:off x="457200" y="274638"/>
            <a:ext cx="71786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sz="2000">
                <a:latin typeface="Calibri" pitchFamily="34" charset="0"/>
              </a:rPr>
              <a:t>AETA codecs</a:t>
            </a:r>
            <a:br>
              <a:rPr lang="en-US" sz="2000">
                <a:latin typeface="Calibri" pitchFamily="34" charset="0"/>
              </a:rPr>
            </a:br>
            <a:r>
              <a:rPr lang="en-US" sz="2000">
                <a:latin typeface="Calibri" pitchFamily="34" charset="0"/>
              </a:rPr>
              <a:t>Overview</a:t>
            </a:r>
            <a:endParaRPr lang="en-US" sz="2000"/>
          </a:p>
        </p:txBody>
      </p:sp>
      <p:sp>
        <p:nvSpPr>
          <p:cNvPr id="8197" name="Textplatzhalter 5"/>
          <p:cNvSpPr txBox="1">
            <a:spLocks/>
          </p:cNvSpPr>
          <p:nvPr/>
        </p:nvSpPr>
        <p:spPr bwMode="auto">
          <a:xfrm>
            <a:off x="4752975" y="1535113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endParaRPr lang="en-US" sz="1600" b="1"/>
          </a:p>
        </p:txBody>
      </p:sp>
      <p:sp>
        <p:nvSpPr>
          <p:cNvPr id="8198" name="Inhaltsplatzhalter 2"/>
          <p:cNvSpPr>
            <a:spLocks/>
          </p:cNvSpPr>
          <p:nvPr/>
        </p:nvSpPr>
        <p:spPr bwMode="auto">
          <a:xfrm>
            <a:off x="457200" y="2151063"/>
            <a:ext cx="3933825" cy="3577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SCOOP5 S</a:t>
            </a:r>
            <a:endParaRPr lang="en-US" sz="1800" dirty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en-US" sz="1600" dirty="0">
                <a:latin typeface="Calibri" panose="020F0502020204030204" pitchFamily="34" charset="0"/>
              </a:rPr>
              <a:t>All </a:t>
            </a:r>
            <a:r>
              <a:rPr lang="en-US" sz="1600" dirty="0" smtClean="0">
                <a:latin typeface="Calibri" panose="020F0502020204030204" pitchFamily="34" charset="0"/>
              </a:rPr>
              <a:t>networks in 1U</a:t>
            </a: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endParaRPr lang="en-US" sz="16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SCOOP5 S-IP</a:t>
            </a: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en-US" sz="1600" dirty="0" smtClean="0">
                <a:latin typeface="Calibri" panose="020F0502020204030204" pitchFamily="34" charset="0"/>
              </a:rPr>
              <a:t>Only IP network, without front panel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600" dirty="0" smtClean="0">
              <a:latin typeface="Calibri" panose="020F050202020403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SCOOPFONE HD-R</a:t>
            </a:r>
            <a:endParaRPr lang="en-US" sz="1800" dirty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en-US" sz="1800" dirty="0" smtClean="0">
                <a:latin typeface="Calibri" pitchFamily="34" charset="0"/>
              </a:rPr>
              <a:t>For cellular call GSM/HD Voice</a:t>
            </a: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endParaRPr lang="en-US" sz="1800" dirty="0" smtClean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SCOOPFONE </a:t>
            </a:r>
            <a:r>
              <a:rPr lang="en-US" sz="1800" dirty="0" smtClean="0">
                <a:latin typeface="Calibri" pitchFamily="34" charset="0"/>
              </a:rPr>
              <a:t>4G</a:t>
            </a:r>
            <a:endParaRPr lang="en-US" sz="1800" dirty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en-US" sz="1800" dirty="0">
                <a:latin typeface="Calibri" pitchFamily="34" charset="0"/>
              </a:rPr>
              <a:t>For cellular call GSM/HD Voice</a:t>
            </a: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endParaRPr lang="en-US" sz="1800" dirty="0" smtClean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endParaRPr lang="en-US" sz="1800" dirty="0">
              <a:latin typeface="Calibri" pitchFamily="34" charset="0"/>
            </a:endParaRPr>
          </a:p>
        </p:txBody>
      </p:sp>
      <p:grpSp>
        <p:nvGrpSpPr>
          <p:cNvPr id="8199" name="Group 9"/>
          <p:cNvGrpSpPr>
            <a:grpSpLocks/>
          </p:cNvGrpSpPr>
          <p:nvPr/>
        </p:nvGrpSpPr>
        <p:grpSpPr bwMode="auto">
          <a:xfrm>
            <a:off x="428625" y="5728685"/>
            <a:ext cx="8286750" cy="804862"/>
            <a:chOff x="288" y="3417"/>
            <a:chExt cx="5220" cy="507"/>
          </a:xfrm>
        </p:grpSpPr>
        <p:grpSp>
          <p:nvGrpSpPr>
            <p:cNvPr id="8202" name="Gruppierung 17"/>
            <p:cNvGrpSpPr>
              <a:grpSpLocks/>
            </p:cNvGrpSpPr>
            <p:nvPr/>
          </p:nvGrpSpPr>
          <p:grpSpPr bwMode="auto">
            <a:xfrm>
              <a:off x="288" y="3417"/>
              <a:ext cx="5202" cy="507"/>
              <a:chOff x="457200" y="5500702"/>
              <a:chExt cx="8258204" cy="714380"/>
            </a:xfrm>
          </p:grpSpPr>
          <p:sp>
            <p:nvSpPr>
              <p:cNvPr id="8204" name="Rectangle 26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7200" y="5500702"/>
                <a:ext cx="8258204" cy="7143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8000" tIns="46800" rIns="90000" bIns="46800" anchor="ctr"/>
              <a:lstStyle/>
              <a:p>
                <a:pPr marL="714375" indent="-171450" defTabSz="628650"/>
                <a:endParaRPr lang="en-US" sz="1800" b="1">
                  <a:latin typeface="Calibri" pitchFamily="34" charset="0"/>
                </a:endParaRPr>
              </a:p>
            </p:txBody>
          </p:sp>
          <p:sp>
            <p:nvSpPr>
              <p:cNvPr id="8205" name="Isosceles Triangle 29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5400000">
                <a:off x="430408" y="5739092"/>
                <a:ext cx="540000" cy="2376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b"/>
              <a:lstStyle/>
              <a:p>
                <a:pPr defTabSz="914400"/>
                <a:endParaRPr lang="en-US" sz="1800"/>
              </a:p>
            </p:txBody>
          </p:sp>
        </p:grpSp>
        <p:sp>
          <p:nvSpPr>
            <p:cNvPr id="8203" name="Inhaltsplatzhalter 15"/>
            <p:cNvSpPr txBox="1">
              <a:spLocks/>
            </p:cNvSpPr>
            <p:nvPr/>
          </p:nvSpPr>
          <p:spPr bwMode="auto">
            <a:xfrm>
              <a:off x="672" y="3441"/>
              <a:ext cx="483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 eaLnBrk="0" hangingPunct="0">
                <a:spcBef>
                  <a:spcPct val="20000"/>
                </a:spcBef>
                <a:buClr>
                  <a:srgbClr val="808080"/>
                </a:buClr>
                <a:buFont typeface="Times" pitchFamily="18" charset="0"/>
                <a:buNone/>
              </a:pPr>
              <a:r>
                <a:rPr lang="en-US" sz="1600" b="1">
                  <a:latin typeface="Calibri" pitchFamily="34" charset="0"/>
                </a:rPr>
                <a:t>Codecs for all applications, contribution and distribution, studio or outside</a:t>
              </a:r>
              <a:endParaRPr lang="en-US" sz="1600" b="1"/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74" y="3106472"/>
            <a:ext cx="4032926" cy="867080"/>
          </a:xfrm>
          <a:prstGeom prst="rect">
            <a:avLst/>
          </a:prstGeom>
        </p:spPr>
      </p:pic>
      <p:pic>
        <p:nvPicPr>
          <p:cNvPr id="15" name="Image 14" descr="scoop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832063"/>
            <a:ext cx="4342961" cy="1231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7841">
            <a:off x="3576129" y="2087670"/>
            <a:ext cx="1447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no_G\SAVED FILES 12.12.2007\Valery\Current Projects\2015\AETA codecs\manual_ScoopyPl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43492" y="1521087"/>
            <a:ext cx="1390086" cy="9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scoop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684" y="4847272"/>
            <a:ext cx="5525789" cy="1567132"/>
          </a:xfrm>
          <a:prstGeom prst="rect">
            <a:avLst/>
          </a:prstGeom>
        </p:spPr>
      </p:pic>
      <p:sp>
        <p:nvSpPr>
          <p:cNvPr id="12289" name="Titre 1"/>
          <p:cNvSpPr>
            <a:spLocks noGrp="1"/>
          </p:cNvSpPr>
          <p:nvPr>
            <p:ph type="title"/>
          </p:nvPr>
        </p:nvSpPr>
        <p:spPr>
          <a:xfrm>
            <a:off x="5892325" y="5880679"/>
            <a:ext cx="2450823" cy="788987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Rackmount codec</a:t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Scoop 5 S</a:t>
            </a:r>
            <a:endParaRPr lang="en-US" dirty="0" smtClean="0">
              <a:latin typeface="Arial" charset="0"/>
            </a:endParaRPr>
          </a:p>
        </p:txBody>
      </p:sp>
      <p:pic>
        <p:nvPicPr>
          <p:cNvPr id="15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1438675" y="2617109"/>
            <a:ext cx="1959585" cy="1360414"/>
          </a:xfrm>
        </p:spPr>
      </p:pic>
      <p:sp>
        <p:nvSpPr>
          <p:cNvPr id="22" name="Rectangle 21"/>
          <p:cNvSpPr/>
          <p:nvPr/>
        </p:nvSpPr>
        <p:spPr>
          <a:xfrm>
            <a:off x="6274700" y="4308886"/>
            <a:ext cx="11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dirty="0" smtClean="0">
                <a:latin typeface="Calibri" pitchFamily="34" charset="0"/>
              </a:rPr>
              <a:t>STUDIO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1301" y="1295531"/>
            <a:ext cx="15985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dirty="0" smtClean="0">
                <a:latin typeface="Calibri" pitchFamily="34" charset="0"/>
              </a:rPr>
              <a:t>EVENT SITE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6" name="Titel 1"/>
          <p:cNvSpPr txBox="1">
            <a:spLocks/>
          </p:cNvSpPr>
          <p:nvPr/>
        </p:nvSpPr>
        <p:spPr bwMode="auto">
          <a:xfrm>
            <a:off x="193780" y="1982962"/>
            <a:ext cx="1926036" cy="70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sz="2000" dirty="0">
                <a:latin typeface="Calibri" pitchFamily="34" charset="0"/>
              </a:rPr>
              <a:t>Portable </a:t>
            </a:r>
            <a:r>
              <a:rPr lang="en-US" sz="2000" dirty="0" smtClean="0">
                <a:latin typeface="Calibri" pitchFamily="34" charset="0"/>
              </a:rPr>
              <a:t>codec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Scoopy</a:t>
            </a:r>
            <a:r>
              <a:rPr lang="en-US" sz="2000" dirty="0" smtClean="0">
                <a:latin typeface="Calibri" pitchFamily="34" charset="0"/>
              </a:rPr>
              <a:t>+ S</a:t>
            </a:r>
            <a:endParaRPr lang="en-US" sz="2000" dirty="0"/>
          </a:p>
        </p:txBody>
      </p:sp>
      <p:sp>
        <p:nvSpPr>
          <p:cNvPr id="27" name="Titre 1"/>
          <p:cNvSpPr txBox="1">
            <a:spLocks/>
          </p:cNvSpPr>
          <p:nvPr/>
        </p:nvSpPr>
        <p:spPr bwMode="auto">
          <a:xfrm>
            <a:off x="457199" y="290557"/>
            <a:ext cx="7178675" cy="6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2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r>
              <a:rPr lang="lv-LV" dirty="0" smtClean="0">
                <a:latin typeface="Arial" charset="0"/>
              </a:rPr>
              <a:t>Radio </a:t>
            </a:r>
            <a:r>
              <a:rPr lang="lv-LV" dirty="0" err="1" smtClean="0">
                <a:latin typeface="Arial" charset="0"/>
              </a:rPr>
              <a:t>Broadcasting</a:t>
            </a:r>
            <a:r>
              <a:rPr lang="lv-LV" dirty="0" smtClean="0">
                <a:latin typeface="Arial" charset="0"/>
              </a:rPr>
              <a:t> </a:t>
            </a:r>
            <a:r>
              <a:rPr lang="lv-LV" dirty="0" err="1" smtClean="0">
                <a:latin typeface="Arial" charset="0"/>
              </a:rPr>
              <a:t>via</a:t>
            </a:r>
            <a:r>
              <a:rPr lang="lv-LV" dirty="0" smtClean="0">
                <a:latin typeface="Arial" charset="0"/>
              </a:rPr>
              <a:t> G4 / LTE Radio </a:t>
            </a:r>
            <a:r>
              <a:rPr lang="lv-LV" dirty="0" err="1" smtClean="0">
                <a:latin typeface="Arial" charset="0"/>
              </a:rPr>
              <a:t>Mobile</a:t>
            </a:r>
            <a:r>
              <a:rPr lang="lv-LV" dirty="0" smtClean="0">
                <a:latin typeface="Arial" charset="0"/>
              </a:rPr>
              <a:t> </a:t>
            </a:r>
            <a:r>
              <a:rPr lang="lv-LV" dirty="0" err="1" smtClean="0">
                <a:latin typeface="Arial" charset="0"/>
              </a:rPr>
              <a:t>Connection</a:t>
            </a:r>
            <a:r>
              <a:rPr lang="lv-LV" dirty="0" smtClean="0">
                <a:latin typeface="Arial" charset="0"/>
              </a:rPr>
              <a:t> </a:t>
            </a:r>
          </a:p>
          <a:p>
            <a:r>
              <a:rPr lang="lv-LV" dirty="0" err="1" smtClean="0">
                <a:latin typeface="Arial" charset="0"/>
              </a:rPr>
              <a:t>based</a:t>
            </a:r>
            <a:r>
              <a:rPr lang="lv-LV" dirty="0" smtClean="0">
                <a:latin typeface="Arial" charset="0"/>
              </a:rPr>
              <a:t> </a:t>
            </a:r>
            <a:r>
              <a:rPr lang="lv-LV" dirty="0" err="1">
                <a:latin typeface="Arial" charset="0"/>
              </a:rPr>
              <a:t>on</a:t>
            </a:r>
            <a:r>
              <a:rPr lang="lv-LV" dirty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AETA Codecs</a:t>
            </a:r>
            <a:r>
              <a:rPr lang="lv-LV" dirty="0">
                <a:latin typeface="Arial" charset="0"/>
              </a:rPr>
              <a:t> </a:t>
            </a:r>
            <a:endParaRPr lang="en-US" dirty="0" smtClean="0">
              <a:latin typeface="Arial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239" y="1281694"/>
            <a:ext cx="638889" cy="105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521936" y="1424265"/>
            <a:ext cx="1936236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err="1" smtClean="0">
                <a:latin typeface="Calibri" pitchFamily="34" charset="0"/>
              </a:rPr>
              <a:t>Mobile</a:t>
            </a:r>
            <a:r>
              <a:rPr lang="lv-LV" sz="1400" dirty="0" smtClean="0">
                <a:latin typeface="Calibri" pitchFamily="34" charset="0"/>
              </a:rPr>
              <a:t> </a:t>
            </a:r>
            <a:r>
              <a:rPr lang="lv-LV" sz="1400" dirty="0" err="1" smtClean="0">
                <a:latin typeface="Calibri" pitchFamily="34" charset="0"/>
              </a:rPr>
              <a:t>Data</a:t>
            </a:r>
            <a:r>
              <a:rPr lang="lv-LV" sz="1400" dirty="0" smtClean="0">
                <a:latin typeface="Calibri" pitchFamily="34" charset="0"/>
              </a:rPr>
              <a:t> </a:t>
            </a:r>
            <a:r>
              <a:rPr lang="lv-LV" sz="1400" dirty="0" err="1" smtClean="0">
                <a:latin typeface="Calibri" pitchFamily="34" charset="0"/>
              </a:rPr>
              <a:t>connection</a:t>
            </a:r>
            <a:endParaRPr lang="lv-LV" sz="1400" dirty="0" smtClean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G4 / LTE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48400">
            <a:off x="5530753" y="4246958"/>
            <a:ext cx="932489" cy="3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547" y="1901301"/>
            <a:ext cx="29051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569" y="1707419"/>
            <a:ext cx="4857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415846" y="1295531"/>
            <a:ext cx="13467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SIP </a:t>
            </a:r>
            <a:r>
              <a:rPr lang="lv-LV" sz="1400" dirty="0" err="1" smtClean="0">
                <a:latin typeface="Calibri" pitchFamily="34" charset="0"/>
              </a:rPr>
              <a:t>proxy</a:t>
            </a:r>
            <a:r>
              <a:rPr lang="lv-LV" sz="1400" dirty="0" smtClean="0">
                <a:latin typeface="Calibri" pitchFamily="34" charset="0"/>
              </a:rPr>
              <a:t> </a:t>
            </a:r>
            <a:r>
              <a:rPr lang="lv-LV" sz="1400" dirty="0" err="1" smtClean="0">
                <a:latin typeface="Calibri" pitchFamily="34" charset="0"/>
              </a:rPr>
              <a:t>server</a:t>
            </a:r>
            <a:endParaRPr lang="en-US" sz="1400" dirty="0">
              <a:latin typeface="Calibri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511753" y="2334290"/>
            <a:ext cx="36991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738476" y="4025731"/>
            <a:ext cx="1936236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err="1" smtClean="0">
                <a:latin typeface="Calibri" pitchFamily="34" charset="0"/>
              </a:rPr>
              <a:t>Mobile</a:t>
            </a:r>
            <a:r>
              <a:rPr lang="lv-LV" sz="1400" dirty="0" smtClean="0">
                <a:latin typeface="Calibri" pitchFamily="34" charset="0"/>
              </a:rPr>
              <a:t> </a:t>
            </a:r>
            <a:r>
              <a:rPr lang="lv-LV" sz="1400" dirty="0" err="1" smtClean="0">
                <a:latin typeface="Calibri" pitchFamily="34" charset="0"/>
              </a:rPr>
              <a:t>Data</a:t>
            </a:r>
            <a:r>
              <a:rPr lang="lv-LV" sz="1400" dirty="0" smtClean="0">
                <a:latin typeface="Calibri" pitchFamily="34" charset="0"/>
              </a:rPr>
              <a:t> </a:t>
            </a:r>
            <a:r>
              <a:rPr lang="lv-LV" sz="1400" dirty="0" err="1" smtClean="0">
                <a:latin typeface="Calibri" pitchFamily="34" charset="0"/>
              </a:rPr>
              <a:t>connection</a:t>
            </a:r>
            <a:endParaRPr lang="lv-LV" sz="1400" dirty="0" smtClean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G4 / LTE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27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325" y="4027468"/>
            <a:ext cx="1444421" cy="118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no_G\SAVED FILES 12.12.2007\Valery\Current Projects\2015\AETA codecs\manual_ScoopyPl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43492" y="1521087"/>
            <a:ext cx="1390086" cy="9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scoop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684" y="4847272"/>
            <a:ext cx="5525789" cy="1567132"/>
          </a:xfrm>
          <a:prstGeom prst="rect">
            <a:avLst/>
          </a:prstGeom>
        </p:spPr>
      </p:pic>
      <p:sp>
        <p:nvSpPr>
          <p:cNvPr id="12289" name="Titre 1"/>
          <p:cNvSpPr>
            <a:spLocks noGrp="1"/>
          </p:cNvSpPr>
          <p:nvPr>
            <p:ph type="title"/>
          </p:nvPr>
        </p:nvSpPr>
        <p:spPr>
          <a:xfrm>
            <a:off x="5892325" y="5880679"/>
            <a:ext cx="2450823" cy="788987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Rackmount codec</a:t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Scoop 5 S</a:t>
            </a:r>
            <a:endParaRPr lang="en-US" dirty="0" smtClean="0">
              <a:latin typeface="Arial" charset="0"/>
            </a:endParaRPr>
          </a:p>
        </p:txBody>
      </p:sp>
      <p:pic>
        <p:nvPicPr>
          <p:cNvPr id="15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1438675" y="2617109"/>
            <a:ext cx="1959585" cy="1360414"/>
          </a:xfrm>
        </p:spPr>
      </p:pic>
      <p:sp>
        <p:nvSpPr>
          <p:cNvPr id="3" name="Rectangle 2"/>
          <p:cNvSpPr/>
          <p:nvPr/>
        </p:nvSpPr>
        <p:spPr>
          <a:xfrm>
            <a:off x="4490053" y="4539718"/>
            <a:ext cx="843949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>
                <a:latin typeface="Calibri" pitchFamily="34" charset="0"/>
              </a:rPr>
              <a:t>HD </a:t>
            </a:r>
            <a:r>
              <a:rPr lang="lv-LV" sz="1400" dirty="0" err="1">
                <a:latin typeface="Calibri" pitchFamily="34" charset="0"/>
              </a:rPr>
              <a:t>Voice</a:t>
            </a:r>
            <a:endParaRPr lang="lv-LV" sz="1400" dirty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>
                <a:latin typeface="Calibri" pitchFamily="34" charset="0"/>
              </a:rPr>
              <a:t>G2 / G3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706233" y="4078052"/>
            <a:ext cx="11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dirty="0" smtClean="0">
                <a:latin typeface="Calibri" pitchFamily="34" charset="0"/>
              </a:rPr>
              <a:t>STUDIO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1301" y="1295531"/>
            <a:ext cx="15985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dirty="0" smtClean="0">
                <a:latin typeface="Calibri" pitchFamily="34" charset="0"/>
              </a:rPr>
              <a:t>EVENT SITE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6" name="Titel 1"/>
          <p:cNvSpPr txBox="1">
            <a:spLocks/>
          </p:cNvSpPr>
          <p:nvPr/>
        </p:nvSpPr>
        <p:spPr bwMode="auto">
          <a:xfrm>
            <a:off x="193780" y="1982962"/>
            <a:ext cx="1926036" cy="70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sz="2000" dirty="0">
                <a:latin typeface="Calibri" pitchFamily="34" charset="0"/>
              </a:rPr>
              <a:t>Portable </a:t>
            </a:r>
            <a:r>
              <a:rPr lang="en-US" sz="2000" dirty="0" smtClean="0">
                <a:latin typeface="Calibri" pitchFamily="34" charset="0"/>
              </a:rPr>
              <a:t>codec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Scoopy</a:t>
            </a:r>
            <a:r>
              <a:rPr lang="en-US" sz="2000" dirty="0" smtClean="0">
                <a:latin typeface="Calibri" pitchFamily="34" charset="0"/>
              </a:rPr>
              <a:t>+ S</a:t>
            </a:r>
            <a:endParaRPr lang="en-US" sz="2000" dirty="0"/>
          </a:p>
        </p:txBody>
      </p:sp>
      <p:sp>
        <p:nvSpPr>
          <p:cNvPr id="27" name="Titre 1"/>
          <p:cNvSpPr txBox="1">
            <a:spLocks/>
          </p:cNvSpPr>
          <p:nvPr/>
        </p:nvSpPr>
        <p:spPr bwMode="auto">
          <a:xfrm>
            <a:off x="457199" y="290557"/>
            <a:ext cx="7178675" cy="6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2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r>
              <a:rPr lang="lv-LV" dirty="0" err="1">
                <a:latin typeface="Arial" charset="0"/>
              </a:rPr>
              <a:t>Reportages</a:t>
            </a:r>
            <a:r>
              <a:rPr lang="lv-LV" dirty="0">
                <a:latin typeface="Arial" charset="0"/>
              </a:rPr>
              <a:t> and </a:t>
            </a:r>
            <a:r>
              <a:rPr lang="lv-LV" dirty="0" err="1">
                <a:latin typeface="Arial" charset="0"/>
              </a:rPr>
              <a:t>interview</a:t>
            </a:r>
            <a:r>
              <a:rPr lang="lv-LV" dirty="0">
                <a:latin typeface="Arial" charset="0"/>
              </a:rPr>
              <a:t> </a:t>
            </a:r>
            <a:r>
              <a:rPr lang="lv-LV" dirty="0" err="1">
                <a:latin typeface="Arial" charset="0"/>
              </a:rPr>
              <a:t>via</a:t>
            </a:r>
            <a:r>
              <a:rPr lang="lv-LV" dirty="0">
                <a:latin typeface="Arial" charset="0"/>
              </a:rPr>
              <a:t> </a:t>
            </a:r>
            <a:r>
              <a:rPr lang="lv-LV" dirty="0" smtClean="0">
                <a:latin typeface="Arial" charset="0"/>
              </a:rPr>
              <a:t>GSM </a:t>
            </a:r>
            <a:r>
              <a:rPr lang="lv-LV" dirty="0" err="1" smtClean="0">
                <a:latin typeface="Arial" charset="0"/>
              </a:rPr>
              <a:t>network</a:t>
            </a:r>
            <a:endParaRPr lang="lv-LV" dirty="0">
              <a:latin typeface="Arial" charset="0"/>
            </a:endParaRPr>
          </a:p>
          <a:p>
            <a:r>
              <a:rPr lang="lv-LV" dirty="0" smtClean="0">
                <a:latin typeface="Arial" charset="0"/>
              </a:rPr>
              <a:t>(HD </a:t>
            </a:r>
            <a:r>
              <a:rPr lang="lv-LV" dirty="0" err="1" smtClean="0">
                <a:latin typeface="Arial" charset="0"/>
              </a:rPr>
              <a:t>Voice</a:t>
            </a:r>
            <a:r>
              <a:rPr lang="lv-LV" dirty="0" smtClean="0">
                <a:latin typeface="Arial" charset="0"/>
              </a:rPr>
              <a:t> </a:t>
            </a:r>
            <a:r>
              <a:rPr lang="lv-LV" dirty="0" err="1" smtClean="0">
                <a:latin typeface="Arial" charset="0"/>
              </a:rPr>
              <a:t>two-ways</a:t>
            </a:r>
            <a:r>
              <a:rPr lang="lv-LV" dirty="0" smtClean="0">
                <a:latin typeface="Arial" charset="0"/>
              </a:rPr>
              <a:t> </a:t>
            </a:r>
            <a:r>
              <a:rPr lang="lv-LV" dirty="0" err="1" smtClean="0">
                <a:latin typeface="Arial" charset="0"/>
              </a:rPr>
              <a:t>transmission</a:t>
            </a:r>
            <a:r>
              <a:rPr lang="lv-LV" dirty="0" smtClean="0">
                <a:latin typeface="Arial" charset="0"/>
              </a:rPr>
              <a:t>)</a:t>
            </a:r>
            <a:endParaRPr lang="en-US" dirty="0" smtClean="0">
              <a:latin typeface="Arial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239" y="1295531"/>
            <a:ext cx="638889" cy="105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521936" y="1424265"/>
            <a:ext cx="843949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HD </a:t>
            </a:r>
            <a:r>
              <a:rPr lang="lv-LV" sz="1400" dirty="0" err="1" smtClean="0">
                <a:latin typeface="Calibri" pitchFamily="34" charset="0"/>
              </a:rPr>
              <a:t>Voice</a:t>
            </a:r>
            <a:endParaRPr lang="lv-LV" sz="1400" dirty="0" smtClean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G2 / G3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14044">
            <a:off x="4840476" y="3380402"/>
            <a:ext cx="638889" cy="105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633623" y="1546990"/>
            <a:ext cx="3002251" cy="2001501"/>
            <a:chOff x="4426721" y="1616358"/>
            <a:chExt cx="3002251" cy="200150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6721" y="1616358"/>
              <a:ext cx="3002251" cy="2001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5277763" y="2264587"/>
              <a:ext cx="1483630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20000"/>
                </a:spcBef>
                <a:buClr>
                  <a:srgbClr val="808080"/>
                </a:buClr>
              </a:pPr>
              <a:r>
                <a:rPr lang="lv-LV" sz="1400" dirty="0" err="1" smtClean="0">
                  <a:latin typeface="Calibri" pitchFamily="34" charset="0"/>
                </a:rPr>
                <a:t>Mobile</a:t>
              </a:r>
              <a:r>
                <a:rPr lang="lv-LV" sz="1400" dirty="0" smtClean="0">
                  <a:latin typeface="Calibri" pitchFamily="34" charset="0"/>
                </a:rPr>
                <a:t> </a:t>
              </a:r>
              <a:r>
                <a:rPr lang="lv-LV" sz="1400" dirty="0" err="1" smtClean="0">
                  <a:latin typeface="Calibri" pitchFamily="34" charset="0"/>
                </a:rPr>
                <a:t>network</a:t>
              </a:r>
              <a:endParaRPr lang="lv-LV" sz="1400" dirty="0" smtClean="0">
                <a:latin typeface="Calibri" pitchFamily="34" charset="0"/>
              </a:endParaRPr>
            </a:p>
            <a:p>
              <a:pPr algn="ctr" eaLnBrk="0" hangingPunct="0">
                <a:spcBef>
                  <a:spcPct val="20000"/>
                </a:spcBef>
                <a:buClr>
                  <a:srgbClr val="808080"/>
                </a:buClr>
              </a:pPr>
              <a:r>
                <a:rPr lang="lv-LV" sz="1400" dirty="0" smtClean="0">
                  <a:latin typeface="Calibri" pitchFamily="34" charset="0"/>
                </a:rPr>
                <a:t>G2 / G3</a:t>
              </a:r>
              <a:endParaRPr lang="en-US" sz="1400" dirty="0">
                <a:latin typeface="Calibri" pitchFamily="34" charset="0"/>
              </a:endParaRPr>
            </a:p>
          </p:txBody>
        </p:sp>
      </p:grp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6155">
            <a:off x="4234466" y="3072412"/>
            <a:ext cx="511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607053" y="3977523"/>
            <a:ext cx="1508550" cy="1267193"/>
            <a:chOff x="1607053" y="3977523"/>
            <a:chExt cx="1508550" cy="1267193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1467" y="3977523"/>
              <a:ext cx="1354136" cy="1165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139498">
              <a:off x="2549010" y="4979070"/>
              <a:ext cx="445163" cy="253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7053" y="4847841"/>
              <a:ext cx="10255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2135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325" y="4027468"/>
            <a:ext cx="1444421" cy="118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scoop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684" y="4847272"/>
            <a:ext cx="5525789" cy="1567132"/>
          </a:xfrm>
          <a:prstGeom prst="rect">
            <a:avLst/>
          </a:prstGeom>
        </p:spPr>
      </p:pic>
      <p:sp>
        <p:nvSpPr>
          <p:cNvPr id="12289" name="Titre 1"/>
          <p:cNvSpPr>
            <a:spLocks noGrp="1"/>
          </p:cNvSpPr>
          <p:nvPr>
            <p:ph type="title"/>
          </p:nvPr>
        </p:nvSpPr>
        <p:spPr>
          <a:xfrm>
            <a:off x="5892325" y="5880679"/>
            <a:ext cx="2450823" cy="788987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Rackmount codec</a:t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Scoop 5 S</a:t>
            </a:r>
            <a:endParaRPr lang="en-US" dirty="0" smtClean="0"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90053" y="4539718"/>
            <a:ext cx="843949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>
                <a:latin typeface="Calibri" pitchFamily="34" charset="0"/>
              </a:rPr>
              <a:t>HD </a:t>
            </a:r>
            <a:r>
              <a:rPr lang="lv-LV" sz="1400" dirty="0" err="1">
                <a:latin typeface="Calibri" pitchFamily="34" charset="0"/>
              </a:rPr>
              <a:t>Voice</a:t>
            </a:r>
            <a:endParaRPr lang="lv-LV" sz="1400" dirty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>
                <a:latin typeface="Calibri" pitchFamily="34" charset="0"/>
              </a:rPr>
              <a:t>G2 / G3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706233" y="4078052"/>
            <a:ext cx="11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dirty="0" smtClean="0">
                <a:latin typeface="Calibri" pitchFamily="34" charset="0"/>
              </a:rPr>
              <a:t>STUDIO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1301" y="1295531"/>
            <a:ext cx="15985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dirty="0" smtClean="0">
                <a:latin typeface="Calibri" pitchFamily="34" charset="0"/>
              </a:rPr>
              <a:t>EVENT SITE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6" name="Titel 1"/>
          <p:cNvSpPr txBox="1">
            <a:spLocks/>
          </p:cNvSpPr>
          <p:nvPr/>
        </p:nvSpPr>
        <p:spPr bwMode="auto">
          <a:xfrm>
            <a:off x="99776" y="1982748"/>
            <a:ext cx="1926036" cy="72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lv-LV" sz="1600" dirty="0" err="1" smtClean="0">
                <a:latin typeface="Calibri" pitchFamily="34" charset="0"/>
              </a:rPr>
              <a:t>Any</a:t>
            </a:r>
            <a:r>
              <a:rPr lang="lv-LV" sz="1600" dirty="0" smtClean="0">
                <a:latin typeface="Calibri" pitchFamily="34" charset="0"/>
              </a:rPr>
              <a:t> </a:t>
            </a:r>
            <a:r>
              <a:rPr lang="lv-LV" sz="1600" dirty="0" err="1" smtClean="0">
                <a:latin typeface="Calibri" pitchFamily="34" charset="0"/>
              </a:rPr>
              <a:t>smartphone</a:t>
            </a:r>
            <a:r>
              <a:rPr lang="lv-LV" sz="1600" dirty="0" smtClean="0">
                <a:latin typeface="Calibri" pitchFamily="34" charset="0"/>
              </a:rPr>
              <a:t> </a:t>
            </a:r>
            <a:r>
              <a:rPr lang="lv-LV" sz="1600" dirty="0" err="1" smtClean="0">
                <a:latin typeface="Calibri" pitchFamily="34" charset="0"/>
              </a:rPr>
              <a:t>supporting</a:t>
            </a:r>
            <a:r>
              <a:rPr lang="lv-LV" sz="1600" dirty="0" smtClean="0">
                <a:latin typeface="Calibri" pitchFamily="34" charset="0"/>
              </a:rPr>
              <a:t> HD </a:t>
            </a:r>
            <a:r>
              <a:rPr lang="lv-LV" sz="1600" dirty="0" err="1" smtClean="0">
                <a:latin typeface="Calibri" pitchFamily="34" charset="0"/>
              </a:rPr>
              <a:t>Voice</a:t>
            </a:r>
            <a:endParaRPr lang="en-US" sz="1600" dirty="0"/>
          </a:p>
        </p:txBody>
      </p:sp>
      <p:sp>
        <p:nvSpPr>
          <p:cNvPr id="27" name="Titre 1"/>
          <p:cNvSpPr txBox="1">
            <a:spLocks/>
          </p:cNvSpPr>
          <p:nvPr/>
        </p:nvSpPr>
        <p:spPr bwMode="auto">
          <a:xfrm>
            <a:off x="457199" y="290557"/>
            <a:ext cx="7178675" cy="6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2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r>
              <a:rPr lang="lv-LV" dirty="0" err="1" smtClean="0">
                <a:latin typeface="Arial" charset="0"/>
              </a:rPr>
              <a:t>Reportages</a:t>
            </a:r>
            <a:r>
              <a:rPr lang="lv-LV" dirty="0" smtClean="0">
                <a:latin typeface="Arial" charset="0"/>
              </a:rPr>
              <a:t> and </a:t>
            </a:r>
            <a:r>
              <a:rPr lang="lv-LV" dirty="0" err="1" smtClean="0">
                <a:latin typeface="Arial" charset="0"/>
              </a:rPr>
              <a:t>interview</a:t>
            </a:r>
            <a:r>
              <a:rPr lang="lv-LV" dirty="0" smtClean="0">
                <a:latin typeface="Arial" charset="0"/>
              </a:rPr>
              <a:t> </a:t>
            </a:r>
            <a:r>
              <a:rPr lang="lv-LV" dirty="0" err="1" smtClean="0">
                <a:latin typeface="Arial" charset="0"/>
              </a:rPr>
              <a:t>via</a:t>
            </a:r>
            <a:r>
              <a:rPr lang="lv-LV" dirty="0" smtClean="0">
                <a:latin typeface="Arial" charset="0"/>
              </a:rPr>
              <a:t> G4 / LTE Radio </a:t>
            </a:r>
            <a:r>
              <a:rPr lang="lv-LV" dirty="0" err="1" smtClean="0">
                <a:latin typeface="Arial" charset="0"/>
              </a:rPr>
              <a:t>Mobile</a:t>
            </a:r>
            <a:r>
              <a:rPr lang="lv-LV" dirty="0" smtClean="0">
                <a:latin typeface="Arial" charset="0"/>
              </a:rPr>
              <a:t> </a:t>
            </a:r>
            <a:r>
              <a:rPr lang="lv-LV" dirty="0" err="1" smtClean="0">
                <a:latin typeface="Arial" charset="0"/>
              </a:rPr>
              <a:t>Connection</a:t>
            </a:r>
            <a:r>
              <a:rPr lang="lv-LV" dirty="0" smtClean="0">
                <a:latin typeface="Arial" charset="0"/>
              </a:rPr>
              <a:t> </a:t>
            </a:r>
          </a:p>
          <a:p>
            <a:r>
              <a:rPr lang="lv-LV" dirty="0" err="1" smtClean="0">
                <a:latin typeface="Arial" charset="0"/>
              </a:rPr>
              <a:t>using</a:t>
            </a:r>
            <a:r>
              <a:rPr lang="lv-LV" dirty="0" smtClean="0">
                <a:latin typeface="Arial" charset="0"/>
              </a:rPr>
              <a:t> </a:t>
            </a:r>
            <a:r>
              <a:rPr lang="lv-LV" dirty="0" err="1" smtClean="0">
                <a:latin typeface="Arial" charset="0"/>
              </a:rPr>
              <a:t>mobile</a:t>
            </a:r>
            <a:r>
              <a:rPr lang="lv-LV" dirty="0" smtClean="0">
                <a:latin typeface="Arial" charset="0"/>
              </a:rPr>
              <a:t> </a:t>
            </a:r>
            <a:r>
              <a:rPr lang="lv-LV" dirty="0" err="1" smtClean="0">
                <a:latin typeface="Arial" charset="0"/>
              </a:rPr>
              <a:t>devices</a:t>
            </a:r>
            <a:r>
              <a:rPr lang="lv-LV" dirty="0" smtClean="0">
                <a:latin typeface="Arial" charset="0"/>
              </a:rPr>
              <a:t> (i-</a:t>
            </a:r>
            <a:r>
              <a:rPr lang="lv-LV" dirty="0" err="1" smtClean="0">
                <a:latin typeface="Arial" charset="0"/>
              </a:rPr>
              <a:t>pnones</a:t>
            </a:r>
            <a:r>
              <a:rPr lang="lv-LV" dirty="0" smtClean="0">
                <a:latin typeface="Arial" charset="0"/>
              </a:rPr>
              <a:t>, </a:t>
            </a:r>
            <a:r>
              <a:rPr lang="lv-LV" dirty="0" err="1" smtClean="0">
                <a:latin typeface="Arial" charset="0"/>
              </a:rPr>
              <a:t>smartphones</a:t>
            </a:r>
            <a:r>
              <a:rPr lang="lv-LV" dirty="0" smtClean="0">
                <a:latin typeface="Arial" charset="0"/>
              </a:rPr>
              <a:t>, </a:t>
            </a:r>
            <a:r>
              <a:rPr lang="lv-LV" dirty="0" err="1" smtClean="0">
                <a:latin typeface="Arial" charset="0"/>
              </a:rPr>
              <a:t>etc</a:t>
            </a:r>
            <a:r>
              <a:rPr lang="lv-LV" dirty="0" smtClean="0">
                <a:latin typeface="Arial" charset="0"/>
              </a:rPr>
              <a:t>.) </a:t>
            </a:r>
            <a:endParaRPr lang="en-US" dirty="0" smtClean="0">
              <a:latin typeface="Arial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491" y="2085820"/>
            <a:ext cx="638889" cy="105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256684" y="1439408"/>
            <a:ext cx="843949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HD </a:t>
            </a:r>
            <a:r>
              <a:rPr lang="lv-LV" sz="1400" dirty="0" err="1" smtClean="0">
                <a:latin typeface="Calibri" pitchFamily="34" charset="0"/>
              </a:rPr>
              <a:t>Voice</a:t>
            </a:r>
            <a:endParaRPr lang="lv-LV" sz="1400" dirty="0" smtClean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G2 / G3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14044">
            <a:off x="4840476" y="3380402"/>
            <a:ext cx="638889" cy="105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633623" y="1546990"/>
            <a:ext cx="3002251" cy="2001501"/>
            <a:chOff x="4426721" y="1616358"/>
            <a:chExt cx="3002251" cy="200150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6721" y="1616358"/>
              <a:ext cx="3002251" cy="2001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5277763" y="2264587"/>
              <a:ext cx="1483630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20000"/>
                </a:spcBef>
                <a:buClr>
                  <a:srgbClr val="808080"/>
                </a:buClr>
              </a:pPr>
              <a:r>
                <a:rPr lang="lv-LV" sz="1400" dirty="0" err="1" smtClean="0">
                  <a:latin typeface="Calibri" pitchFamily="34" charset="0"/>
                </a:rPr>
                <a:t>Mobile</a:t>
              </a:r>
              <a:r>
                <a:rPr lang="lv-LV" sz="1400" dirty="0" smtClean="0">
                  <a:latin typeface="Calibri" pitchFamily="34" charset="0"/>
                </a:rPr>
                <a:t> </a:t>
              </a:r>
              <a:r>
                <a:rPr lang="lv-LV" sz="1400" dirty="0" err="1" smtClean="0">
                  <a:latin typeface="Calibri" pitchFamily="34" charset="0"/>
                </a:rPr>
                <a:t>network</a:t>
              </a:r>
              <a:endParaRPr lang="lv-LV" sz="1400" dirty="0" smtClean="0">
                <a:latin typeface="Calibri" pitchFamily="34" charset="0"/>
              </a:endParaRPr>
            </a:p>
            <a:p>
              <a:pPr algn="ctr" eaLnBrk="0" hangingPunct="0">
                <a:spcBef>
                  <a:spcPct val="20000"/>
                </a:spcBef>
                <a:buClr>
                  <a:srgbClr val="808080"/>
                </a:buClr>
              </a:pPr>
              <a:r>
                <a:rPr lang="lv-LV" sz="1400" dirty="0" smtClean="0">
                  <a:latin typeface="Calibri" pitchFamily="34" charset="0"/>
                </a:rPr>
                <a:t>G2 / G3</a:t>
              </a:r>
              <a:endParaRPr lang="en-US" sz="1400" dirty="0">
                <a:latin typeface="Calibri" pitchFamily="34" charset="0"/>
              </a:endParaRPr>
            </a:p>
          </p:txBody>
        </p:sp>
      </p:grp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6155">
            <a:off x="4234466" y="3072412"/>
            <a:ext cx="511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365541" y="4145028"/>
            <a:ext cx="1508550" cy="1267193"/>
            <a:chOff x="1607053" y="3977523"/>
            <a:chExt cx="1508550" cy="1267193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1467" y="3977523"/>
              <a:ext cx="1354136" cy="1165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139498">
              <a:off x="2549010" y="4979070"/>
              <a:ext cx="445163" cy="253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7053" y="4847841"/>
              <a:ext cx="10255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146" y="2162839"/>
            <a:ext cx="1151457" cy="198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1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/>
          <p:cNvSpPr txBox="1">
            <a:spLocks/>
          </p:cNvSpPr>
          <p:nvPr/>
        </p:nvSpPr>
        <p:spPr bwMode="auto">
          <a:xfrm>
            <a:off x="457199" y="290557"/>
            <a:ext cx="7178675" cy="6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r>
              <a:rPr lang="lv-LV" dirty="0" smtClean="0">
                <a:latin typeface="Arial" charset="0"/>
              </a:rPr>
              <a:t>List </a:t>
            </a:r>
            <a:r>
              <a:rPr lang="lv-LV" dirty="0" err="1" smtClean="0">
                <a:latin typeface="Arial" charset="0"/>
              </a:rPr>
              <a:t>of</a:t>
            </a:r>
            <a:r>
              <a:rPr lang="lv-LV" dirty="0" smtClean="0">
                <a:latin typeface="Arial" charset="0"/>
              </a:rPr>
              <a:t> </a:t>
            </a:r>
            <a:r>
              <a:rPr lang="lv-LV" dirty="0" err="1" smtClean="0">
                <a:latin typeface="Arial" charset="0"/>
              </a:rPr>
              <a:t>devices</a:t>
            </a:r>
            <a:r>
              <a:rPr lang="lv-LV" dirty="0">
                <a:latin typeface="Arial" charset="0"/>
              </a:rPr>
              <a:t> </a:t>
            </a:r>
            <a:r>
              <a:rPr lang="lv-LV" dirty="0" err="1">
                <a:latin typeface="Arial" charset="0"/>
              </a:rPr>
              <a:t>supporting</a:t>
            </a:r>
            <a:r>
              <a:rPr lang="lv-LV" dirty="0">
                <a:latin typeface="Arial" charset="0"/>
              </a:rPr>
              <a:t> HD </a:t>
            </a:r>
            <a:r>
              <a:rPr lang="lv-LV" dirty="0" err="1">
                <a:latin typeface="Arial" charset="0"/>
              </a:rPr>
              <a:t>Voice</a:t>
            </a:r>
            <a:r>
              <a:rPr lang="lv-LV" dirty="0">
                <a:latin typeface="Arial" charset="0"/>
              </a:rPr>
              <a:t> </a:t>
            </a:r>
            <a:endParaRPr lang="en-US" dirty="0" smtClean="0">
              <a:latin typeface="Arial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6155">
            <a:off x="4234466" y="3072412"/>
            <a:ext cx="511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2586" y="1646189"/>
            <a:ext cx="5013399" cy="448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04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/>
          <p:cNvSpPr txBox="1">
            <a:spLocks/>
          </p:cNvSpPr>
          <p:nvPr/>
        </p:nvSpPr>
        <p:spPr bwMode="auto">
          <a:xfrm>
            <a:off x="457199" y="290557"/>
            <a:ext cx="7178675" cy="6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r>
              <a:rPr lang="lv-LV" dirty="0" smtClean="0">
                <a:latin typeface="Arial" charset="0"/>
              </a:rPr>
              <a:t>List </a:t>
            </a:r>
            <a:r>
              <a:rPr lang="lv-LV" dirty="0" err="1" smtClean="0">
                <a:latin typeface="Arial" charset="0"/>
              </a:rPr>
              <a:t>of</a:t>
            </a:r>
            <a:r>
              <a:rPr lang="lv-LV" dirty="0" smtClean="0">
                <a:latin typeface="Arial" charset="0"/>
              </a:rPr>
              <a:t> </a:t>
            </a:r>
            <a:r>
              <a:rPr lang="lv-LV" dirty="0" err="1" smtClean="0">
                <a:latin typeface="Arial" charset="0"/>
              </a:rPr>
              <a:t>devices</a:t>
            </a:r>
            <a:r>
              <a:rPr lang="lv-LV" dirty="0">
                <a:latin typeface="Arial" charset="0"/>
              </a:rPr>
              <a:t> </a:t>
            </a:r>
            <a:r>
              <a:rPr lang="lv-LV" dirty="0" err="1">
                <a:latin typeface="Arial" charset="0"/>
              </a:rPr>
              <a:t>supporting</a:t>
            </a:r>
            <a:r>
              <a:rPr lang="lv-LV" dirty="0">
                <a:latin typeface="Arial" charset="0"/>
              </a:rPr>
              <a:t> HD </a:t>
            </a:r>
            <a:r>
              <a:rPr lang="lv-LV" dirty="0" err="1">
                <a:latin typeface="Arial" charset="0"/>
              </a:rPr>
              <a:t>Voice</a:t>
            </a:r>
            <a:r>
              <a:rPr lang="lv-LV" dirty="0">
                <a:latin typeface="Arial" charset="0"/>
              </a:rPr>
              <a:t> </a:t>
            </a:r>
            <a:endParaRPr lang="en-US" dirty="0" smtClean="0">
              <a:latin typeface="Arial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6155">
            <a:off x="4234466" y="3072412"/>
            <a:ext cx="511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36232" y="1991228"/>
            <a:ext cx="5707641" cy="402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94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/>
          <p:cNvSpPr txBox="1">
            <a:spLocks/>
          </p:cNvSpPr>
          <p:nvPr/>
        </p:nvSpPr>
        <p:spPr bwMode="auto">
          <a:xfrm>
            <a:off x="457199" y="290557"/>
            <a:ext cx="7178675" cy="6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r>
              <a:rPr lang="lv-LV" dirty="0" smtClean="0">
                <a:latin typeface="Arial" charset="0"/>
              </a:rPr>
              <a:t>List </a:t>
            </a:r>
            <a:r>
              <a:rPr lang="lv-LV" dirty="0" err="1" smtClean="0">
                <a:latin typeface="Arial" charset="0"/>
              </a:rPr>
              <a:t>of</a:t>
            </a:r>
            <a:r>
              <a:rPr lang="lv-LV" dirty="0" smtClean="0">
                <a:latin typeface="Arial" charset="0"/>
              </a:rPr>
              <a:t> </a:t>
            </a:r>
            <a:r>
              <a:rPr lang="lv-LV" dirty="0" err="1" smtClean="0">
                <a:latin typeface="Arial" charset="0"/>
              </a:rPr>
              <a:t>devices</a:t>
            </a:r>
            <a:r>
              <a:rPr lang="lv-LV" dirty="0">
                <a:latin typeface="Arial" charset="0"/>
              </a:rPr>
              <a:t> </a:t>
            </a:r>
            <a:r>
              <a:rPr lang="lv-LV" dirty="0" err="1">
                <a:latin typeface="Arial" charset="0"/>
              </a:rPr>
              <a:t>supporting</a:t>
            </a:r>
            <a:r>
              <a:rPr lang="lv-LV" dirty="0">
                <a:latin typeface="Arial" charset="0"/>
              </a:rPr>
              <a:t> HD </a:t>
            </a:r>
            <a:r>
              <a:rPr lang="lv-LV" dirty="0" err="1">
                <a:latin typeface="Arial" charset="0"/>
              </a:rPr>
              <a:t>Voice</a:t>
            </a:r>
            <a:r>
              <a:rPr lang="lv-LV" dirty="0">
                <a:latin typeface="Arial" charset="0"/>
              </a:rPr>
              <a:t> </a:t>
            </a:r>
            <a:endParaRPr lang="en-US" dirty="0" smtClean="0">
              <a:latin typeface="Arial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6155">
            <a:off x="4234466" y="3072412"/>
            <a:ext cx="511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68626" y="1974044"/>
            <a:ext cx="5642854" cy="397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94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/>
          <p:cNvSpPr txBox="1">
            <a:spLocks/>
          </p:cNvSpPr>
          <p:nvPr/>
        </p:nvSpPr>
        <p:spPr bwMode="auto">
          <a:xfrm>
            <a:off x="457199" y="290557"/>
            <a:ext cx="7178675" cy="6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endParaRPr lang="en-US" dirty="0" smtClean="0">
              <a:latin typeface="Arial" charset="0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1030764" y="959679"/>
            <a:ext cx="7178675" cy="2975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pPr algn="ctr"/>
            <a:r>
              <a:rPr lang="lv-LV" sz="7200" dirty="0" smtClean="0">
                <a:latin typeface="Arial" charset="0"/>
              </a:rPr>
              <a:t>THANK YOU!</a:t>
            </a:r>
            <a:endParaRPr lang="en-US" sz="72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945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ScoopFone HD - FLU, displ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4023" y="3253842"/>
            <a:ext cx="2157904" cy="1438603"/>
          </a:xfrm>
          <a:prstGeom prst="rect">
            <a:avLst/>
          </a:prstGeom>
        </p:spPr>
      </p:pic>
      <p:pic>
        <p:nvPicPr>
          <p:cNvPr id="8193" name="Image 15" descr="DSC04741_det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1144" y="1633587"/>
            <a:ext cx="3239009" cy="216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Textplatzhalter 5"/>
          <p:cNvSpPr txBox="1">
            <a:spLocks/>
          </p:cNvSpPr>
          <p:nvPr/>
        </p:nvSpPr>
        <p:spPr bwMode="auto">
          <a:xfrm>
            <a:off x="457200" y="1535113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en-US" sz="1800" b="1" dirty="0">
                <a:solidFill>
                  <a:srgbClr val="000000"/>
                </a:solidFill>
                <a:latin typeface="Calibri" pitchFamily="34" charset="0"/>
              </a:rPr>
              <a:t>Product </a:t>
            </a:r>
            <a:r>
              <a:rPr lang="en-US" sz="1800" b="1" dirty="0" smtClean="0">
                <a:solidFill>
                  <a:srgbClr val="000000"/>
                </a:solidFill>
                <a:latin typeface="Calibri" pitchFamily="34" charset="0"/>
              </a:rPr>
              <a:t>ranges : Portable codecs</a:t>
            </a:r>
            <a:endParaRPr lang="en-US" sz="1600" b="1" dirty="0">
              <a:solidFill>
                <a:srgbClr val="000000"/>
              </a:solidFill>
            </a:endParaRPr>
          </a:p>
        </p:txBody>
      </p:sp>
      <p:cxnSp>
        <p:nvCxnSpPr>
          <p:cNvPr id="8195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1976438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8196" name="Titel 1"/>
          <p:cNvSpPr txBox="1">
            <a:spLocks/>
          </p:cNvSpPr>
          <p:nvPr/>
        </p:nvSpPr>
        <p:spPr bwMode="auto">
          <a:xfrm>
            <a:off x="457200" y="274638"/>
            <a:ext cx="71786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AETA codecs</a:t>
            </a:r>
            <a:br>
              <a:rPr lang="en-US" sz="200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Overview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8198" name="Inhaltsplatzhalter 2"/>
          <p:cNvSpPr>
            <a:spLocks/>
          </p:cNvSpPr>
          <p:nvPr/>
        </p:nvSpPr>
        <p:spPr bwMode="auto">
          <a:xfrm>
            <a:off x="457200" y="2151063"/>
            <a:ext cx="5085471" cy="33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endParaRPr lang="en-US" sz="1800" dirty="0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SCOOPY+ S</a:t>
            </a: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Multi-network  / 3 inputs  / Stereo</a:t>
            </a: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endParaRPr lang="en-US" sz="1600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endParaRPr lang="en-US" sz="16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SCOOPFONE HD</a:t>
            </a: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Cellular mode / 2 inputs / Mono</a:t>
            </a:r>
            <a:endParaRPr lang="en-US" sz="1600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endParaRPr lang="en-US" sz="1600" dirty="0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SCOOPFONE 4G</a:t>
            </a:r>
            <a:endParaRPr lang="en-US" sz="1800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Cellular mode (Voice and data) /2 inputs / Mono</a:t>
            </a:r>
            <a:endParaRPr lang="en-US" sz="1600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8199" name="Group 9"/>
          <p:cNvGrpSpPr>
            <a:grpSpLocks/>
          </p:cNvGrpSpPr>
          <p:nvPr/>
        </p:nvGrpSpPr>
        <p:grpSpPr bwMode="auto">
          <a:xfrm>
            <a:off x="457200" y="5424488"/>
            <a:ext cx="8286750" cy="804862"/>
            <a:chOff x="288" y="3417"/>
            <a:chExt cx="5220" cy="507"/>
          </a:xfrm>
        </p:grpSpPr>
        <p:grpSp>
          <p:nvGrpSpPr>
            <p:cNvPr id="8202" name="Gruppierung 17"/>
            <p:cNvGrpSpPr>
              <a:grpSpLocks/>
            </p:cNvGrpSpPr>
            <p:nvPr/>
          </p:nvGrpSpPr>
          <p:grpSpPr bwMode="auto">
            <a:xfrm>
              <a:off x="288" y="3417"/>
              <a:ext cx="5202" cy="507"/>
              <a:chOff x="457200" y="5500702"/>
              <a:chExt cx="8258204" cy="714380"/>
            </a:xfrm>
          </p:grpSpPr>
          <p:sp>
            <p:nvSpPr>
              <p:cNvPr id="8204" name="Rectangle 26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7200" y="5500702"/>
                <a:ext cx="8258204" cy="7143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8000" tIns="46800" rIns="90000" bIns="46800" anchor="ctr"/>
              <a:lstStyle/>
              <a:p>
                <a:pPr marL="714375" indent="-171450" defTabSz="628650"/>
                <a:endParaRPr lang="en-US" sz="1800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8205" name="Isosceles Triangle 29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5400000">
                <a:off x="430408" y="5739092"/>
                <a:ext cx="540000" cy="2376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b"/>
              <a:lstStyle/>
              <a:p>
                <a:pPr defTabSz="914400"/>
                <a:endParaRPr lang="en-US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203" name="Inhaltsplatzhalter 15"/>
            <p:cNvSpPr txBox="1">
              <a:spLocks/>
            </p:cNvSpPr>
            <p:nvPr/>
          </p:nvSpPr>
          <p:spPr bwMode="auto">
            <a:xfrm>
              <a:off x="672" y="3441"/>
              <a:ext cx="483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 eaLnBrk="0" hangingPunct="0">
                <a:spcBef>
                  <a:spcPct val="20000"/>
                </a:spcBef>
                <a:buClr>
                  <a:srgbClr val="808080"/>
                </a:buClr>
                <a:buFont typeface="Times" pitchFamily="18" charset="0"/>
                <a:buNone/>
              </a:pPr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Codecs for all applications, contribution and distribution, studio or outside</a:t>
              </a:r>
              <a:endParaRPr lang="en-US" sz="1600" b="1">
                <a:solidFill>
                  <a:srgbClr val="000000"/>
                </a:solidFill>
              </a:endParaRPr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88" y="4279116"/>
            <a:ext cx="233362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2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elplatzhalter 1"/>
          <p:cNvSpPr>
            <a:spLocks/>
          </p:cNvSpPr>
          <p:nvPr/>
        </p:nvSpPr>
        <p:spPr bwMode="auto">
          <a:xfrm>
            <a:off x="457200" y="254000"/>
            <a:ext cx="8229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fr-FR" sz="2000">
              <a:latin typeface="Calibri" pitchFamily="34" charset="0"/>
            </a:endParaRPr>
          </a:p>
        </p:txBody>
      </p:sp>
      <p:sp>
        <p:nvSpPr>
          <p:cNvPr id="1024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8675" cy="788987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AETA codecs</a:t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Networks and coding algorithms</a:t>
            </a:r>
            <a:endParaRPr lang="en-US" dirty="0" smtClean="0">
              <a:latin typeface="Arial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71475" y="5853113"/>
            <a:ext cx="8286750" cy="804862"/>
            <a:chOff x="288" y="3417"/>
            <a:chExt cx="5220" cy="507"/>
          </a:xfrm>
        </p:grpSpPr>
        <p:grpSp>
          <p:nvGrpSpPr>
            <p:cNvPr id="3" name="Gruppierung 17"/>
            <p:cNvGrpSpPr>
              <a:grpSpLocks/>
            </p:cNvGrpSpPr>
            <p:nvPr/>
          </p:nvGrpSpPr>
          <p:grpSpPr bwMode="auto">
            <a:xfrm>
              <a:off x="288" y="3417"/>
              <a:ext cx="5202" cy="507"/>
              <a:chOff x="457200" y="5500702"/>
              <a:chExt cx="8258204" cy="714380"/>
            </a:xfrm>
          </p:grpSpPr>
          <p:sp>
            <p:nvSpPr>
              <p:cNvPr id="10260" name="Rectangle 26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7200" y="5500702"/>
                <a:ext cx="8258204" cy="7143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8000" tIns="46800" rIns="90000" bIns="46800" anchor="ctr"/>
              <a:lstStyle/>
              <a:p>
                <a:pPr marL="714375" indent="-171450" defTabSz="628650"/>
                <a:endParaRPr lang="fr-FR" sz="1800" b="1">
                  <a:latin typeface="Calibri" pitchFamily="34" charset="0"/>
                </a:endParaRPr>
              </a:p>
            </p:txBody>
          </p:sp>
          <p:sp>
            <p:nvSpPr>
              <p:cNvPr id="10261" name="Isosceles Triangle 29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5400000">
                <a:off x="430408" y="5739092"/>
                <a:ext cx="540000" cy="2376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b"/>
              <a:lstStyle/>
              <a:p>
                <a:pPr defTabSz="914400"/>
                <a:endParaRPr lang="fr-FR" sz="1800"/>
              </a:p>
            </p:txBody>
          </p:sp>
        </p:grpSp>
        <p:sp>
          <p:nvSpPr>
            <p:cNvPr id="10259" name="Inhaltsplatzhalter 15"/>
            <p:cNvSpPr txBox="1">
              <a:spLocks/>
            </p:cNvSpPr>
            <p:nvPr/>
          </p:nvSpPr>
          <p:spPr bwMode="auto">
            <a:xfrm>
              <a:off x="672" y="3441"/>
              <a:ext cx="483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 eaLnBrk="0" hangingPunct="0">
                <a:spcBef>
                  <a:spcPct val="20000"/>
                </a:spcBef>
                <a:buClr>
                  <a:srgbClr val="808080"/>
                </a:buClr>
                <a:buFont typeface="Times" pitchFamily="18" charset="0"/>
                <a:buNone/>
              </a:pPr>
              <a:r>
                <a:rPr lang="en-US" sz="1600" b="1" dirty="0">
                  <a:latin typeface="Calibri" pitchFamily="34" charset="0"/>
                </a:rPr>
                <a:t>Codecs for all networks, wide range of algorithms</a:t>
              </a:r>
              <a:endParaRPr lang="en-US" sz="1600" b="1" dirty="0"/>
            </a:p>
          </p:txBody>
        </p:sp>
      </p:grpSp>
      <p:graphicFrame>
        <p:nvGraphicFramePr>
          <p:cNvPr id="14" name="Espace réservé du contenu 13"/>
          <p:cNvGraphicFramePr>
            <a:graphicFrameLocks noGrp="1"/>
          </p:cNvGraphicFramePr>
          <p:nvPr>
            <p:ph idx="1"/>
          </p:nvPr>
        </p:nvGraphicFramePr>
        <p:xfrm>
          <a:off x="371476" y="1333145"/>
          <a:ext cx="7883760" cy="4247261"/>
        </p:xfrm>
        <a:graphic>
          <a:graphicData uri="http://schemas.openxmlformats.org/drawingml/2006/table">
            <a:tbl>
              <a:tblPr/>
              <a:tblGrid>
                <a:gridCol w="1455194"/>
                <a:gridCol w="1069479"/>
                <a:gridCol w="1069479"/>
                <a:gridCol w="1075325"/>
                <a:gridCol w="1075325"/>
                <a:gridCol w="1069479"/>
                <a:gridCol w="1069479"/>
              </a:tblGrid>
              <a:tr h="3505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Codec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 err="1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Wired</a:t>
                      </a:r>
                      <a:endParaRPr lang="fr-FR" sz="1800" b="1" i="0" u="none" strike="noStrike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Wireless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16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POTS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ISDN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Ethernet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3G+</a:t>
                      </a:r>
                      <a:br>
                        <a:rPr lang="fr-FR" sz="1800" b="1" i="0" u="none" strike="noStrike" dirty="0">
                          <a:latin typeface="Calibri" pitchFamily="34" charset="0"/>
                        </a:rPr>
                      </a:br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LTE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EDGE</a:t>
                      </a:r>
                      <a:br>
                        <a:rPr lang="fr-FR" sz="1800" b="1" i="0" u="none" strike="noStrike" dirty="0">
                          <a:latin typeface="Calibri" pitchFamily="34" charset="0"/>
                        </a:rPr>
                      </a:br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UMTS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Voice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505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GSM, AMR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505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G711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05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AMR-WB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505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CELP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05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G722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05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4SB ADPCM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05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MPEG L2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05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MPEG AAC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1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OPUS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Inhaltsplatzhalter 3"/>
          <p:cNvGraphicFramePr>
            <a:graphicFrameLocks/>
          </p:cNvGraphicFramePr>
          <p:nvPr/>
        </p:nvGraphicFramePr>
        <p:xfrm>
          <a:off x="7734300" y="4219575"/>
          <a:ext cx="93610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b="1" i="0" dirty="0" smtClean="0">
                          <a:latin typeface="Calibri" pitchFamily="34" charset="0"/>
                          <a:cs typeface="Arial" pitchFamily="34" charset="0"/>
                        </a:rPr>
                        <a:t>3 kHz</a:t>
                      </a:r>
                      <a:endParaRPr lang="de-DE" sz="1600" b="1" i="0" dirty="0"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1" i="0" dirty="0" smtClean="0">
                          <a:latin typeface="Calibri" pitchFamily="34" charset="0"/>
                          <a:cs typeface="Arial" pitchFamily="34" charset="0"/>
                        </a:rPr>
                        <a:t>7 kHz</a:t>
                      </a:r>
                      <a:endParaRPr lang="de-DE" sz="1600" b="1" i="0" dirty="0"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1" i="0" dirty="0" smtClean="0">
                          <a:latin typeface="Calibri" pitchFamily="34" charset="0"/>
                          <a:cs typeface="Arial" pitchFamily="34" charset="0"/>
                        </a:rPr>
                        <a:t>15 kHz</a:t>
                      </a:r>
                      <a:endParaRPr lang="de-DE" sz="1600" b="1" i="0" dirty="0"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1" i="0" dirty="0" smtClean="0">
                          <a:latin typeface="Calibri" pitchFamily="34" charset="0"/>
                          <a:cs typeface="Arial" pitchFamily="34" charset="0"/>
                        </a:rPr>
                        <a:t>20 kHz</a:t>
                      </a:r>
                      <a:endParaRPr lang="de-DE" sz="1600" b="1" i="0" dirty="0"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scoop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118" y="918343"/>
            <a:ext cx="5525789" cy="1567132"/>
          </a:xfrm>
          <a:prstGeom prst="rect">
            <a:avLst/>
          </a:prstGeom>
        </p:spPr>
      </p:pic>
      <p:sp>
        <p:nvSpPr>
          <p:cNvPr id="12289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8675" cy="788987"/>
          </a:xfrm>
        </p:spPr>
        <p:txBody>
          <a:bodyPr/>
          <a:lstStyle/>
          <a:p>
            <a:r>
              <a:rPr lang="en-US" dirty="0" err="1" smtClean="0">
                <a:latin typeface="Calibri" pitchFamily="34" charset="0"/>
              </a:rPr>
              <a:t>Rackmount</a:t>
            </a:r>
            <a:r>
              <a:rPr lang="en-US" dirty="0" smtClean="0">
                <a:latin typeface="Calibri" pitchFamily="34" charset="0"/>
              </a:rPr>
              <a:t> codecs:</a:t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Scoop 5 S</a:t>
            </a:r>
            <a:endParaRPr lang="en-US" dirty="0" smtClean="0">
              <a:latin typeface="Arial" charset="0"/>
            </a:endParaRPr>
          </a:p>
        </p:txBody>
      </p:sp>
      <p:sp>
        <p:nvSpPr>
          <p:cNvPr id="12290" name="Espace réservé du contenu 2"/>
          <p:cNvSpPr>
            <a:spLocks noGrp="1"/>
          </p:cNvSpPr>
          <p:nvPr>
            <p:ph idx="1"/>
          </p:nvPr>
        </p:nvSpPr>
        <p:spPr>
          <a:xfrm>
            <a:off x="457200" y="2540000"/>
            <a:ext cx="3960813" cy="316071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</a:rPr>
              <a:t>Multi-network: X24/V11, Ethernet/IP, ISDN, POTS, Mobile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</a:rPr>
              <a:t>Multi-algorithm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</a:rPr>
              <a:t>Linux platform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</a:rPr>
              <a:t>1 RU size: compact, convenient for OB vans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</a:rPr>
              <a:t>Low consumption, no fan: quiet, reliable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</a:rPr>
              <a:t>12VDC power optional</a:t>
            </a:r>
          </a:p>
        </p:txBody>
      </p:sp>
      <p:sp>
        <p:nvSpPr>
          <p:cNvPr id="12292" name="Textplatzhalter 5"/>
          <p:cNvSpPr txBox="1">
            <a:spLocks/>
          </p:cNvSpPr>
          <p:nvPr/>
        </p:nvSpPr>
        <p:spPr bwMode="auto">
          <a:xfrm>
            <a:off x="457200" y="2055813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en-US" sz="1800" b="1" dirty="0">
                <a:latin typeface="Calibri" pitchFamily="34" charset="0"/>
              </a:rPr>
              <a:t>Main design features</a:t>
            </a:r>
            <a:endParaRPr lang="en-US" sz="1600" b="1" dirty="0"/>
          </a:p>
        </p:txBody>
      </p:sp>
      <p:cxnSp>
        <p:nvCxnSpPr>
          <p:cNvPr id="12293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2497138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12" name="Espace réservé du contenu 2"/>
          <p:cNvSpPr txBox="1">
            <a:spLocks/>
          </p:cNvSpPr>
          <p:nvPr/>
        </p:nvSpPr>
        <p:spPr bwMode="auto">
          <a:xfrm>
            <a:off x="4560888" y="2540000"/>
            <a:ext cx="3960812" cy="31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Calibri" pitchFamily="34" charset="0"/>
                <a:ea typeface="+mn-ea"/>
                <a:cs typeface="+mn-cs"/>
              </a:rPr>
              <a:t>Digital AES-EBU I/O as standard.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Calibri" pitchFamily="34" charset="0"/>
                <a:ea typeface="+mn-ea"/>
                <a:cs typeface="+mn-cs"/>
              </a:rPr>
              <a:t>Balanced protected </a:t>
            </a:r>
            <a:r>
              <a:rPr lang="en-US" sz="1800" dirty="0">
                <a:latin typeface="Calibri" pitchFamily="34" charset="0"/>
                <a:ea typeface="+mn-ea"/>
                <a:cs typeface="+mn-cs"/>
              </a:rPr>
              <a:t>analog I/O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Calibri" pitchFamily="34" charset="0"/>
                <a:ea typeface="+mn-ea"/>
                <a:cs typeface="+mn-cs"/>
              </a:rPr>
              <a:t>8 GPIO, including 2 </a:t>
            </a:r>
            <a:r>
              <a:rPr lang="en-US" sz="1800" dirty="0" err="1" smtClean="0">
                <a:latin typeface="Calibri" pitchFamily="34" charset="0"/>
                <a:ea typeface="+mn-ea"/>
                <a:cs typeface="+mn-cs"/>
              </a:rPr>
              <a:t>opto</a:t>
            </a:r>
            <a:r>
              <a:rPr lang="en-US" sz="1800" dirty="0" smtClean="0">
                <a:latin typeface="Calibri" pitchFamily="34" charset="0"/>
                <a:ea typeface="+mn-ea"/>
                <a:cs typeface="+mn-cs"/>
              </a:rPr>
              <a:t>-isolated</a:t>
            </a:r>
            <a:endParaRPr lang="en-US" sz="1800" dirty="0">
              <a:latin typeface="Calibri" pitchFamily="34" charset="0"/>
              <a:ea typeface="+mn-ea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Calibri" pitchFamily="34" charset="0"/>
                <a:ea typeface="+mn-ea"/>
                <a:cs typeface="+mn-cs"/>
              </a:rPr>
              <a:t>Auxiliary data channel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Calibri" pitchFamily="34" charset="0"/>
                <a:ea typeface="+mn-ea"/>
                <a:cs typeface="+mn-cs"/>
              </a:rPr>
              <a:t>User interface: </a:t>
            </a:r>
            <a:r>
              <a:rPr lang="en-US" sz="1800" dirty="0">
                <a:latin typeface="Calibri" pitchFamily="34" charset="0"/>
                <a:ea typeface="ＭＳ Ｐゴシック" charset="-128"/>
                <a:cs typeface="+mn-cs"/>
              </a:rPr>
              <a:t>easy to use front panel access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Calibri" pitchFamily="34" charset="0"/>
                <a:ea typeface="ＭＳ Ｐゴシック" charset="-128"/>
                <a:cs typeface="+mn-cs"/>
              </a:rPr>
              <a:t>Remotely controllable and </a:t>
            </a:r>
            <a:r>
              <a:rPr lang="en-US" sz="1800" dirty="0" err="1">
                <a:latin typeface="Calibri" pitchFamily="34" charset="0"/>
                <a:ea typeface="ＭＳ Ｐゴシック" charset="-128"/>
                <a:cs typeface="+mn-cs"/>
              </a:rPr>
              <a:t>monitorable</a:t>
            </a:r>
            <a:r>
              <a:rPr lang="en-US" sz="1800" dirty="0">
                <a:latin typeface="Calibri" pitchFamily="34" charset="0"/>
                <a:ea typeface="ＭＳ Ｐゴシック" charset="-128"/>
                <a:cs typeface="+mn-cs"/>
              </a:rPr>
              <a:t>: IP, RS232, HTML</a:t>
            </a:r>
          </a:p>
          <a:p>
            <a:pPr>
              <a:defRPr/>
            </a:pPr>
            <a:endParaRPr lang="en-US" sz="1800" dirty="0">
              <a:latin typeface="Calibri" pitchFamily="34" charset="0"/>
              <a:ea typeface="ＭＳ Ｐゴシック" charset="-128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endParaRPr lang="en-US" sz="1800" dirty="0">
              <a:latin typeface="Calibri" pitchFamily="34" charset="0"/>
              <a:ea typeface="ＭＳ Ｐゴシック" charset="-128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endParaRPr lang="en-US" sz="1800" dirty="0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296" name="Textplatzhalter 5"/>
          <p:cNvSpPr txBox="1">
            <a:spLocks/>
          </p:cNvSpPr>
          <p:nvPr/>
        </p:nvSpPr>
        <p:spPr bwMode="auto">
          <a:xfrm>
            <a:off x="4560888" y="2055813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en-US" sz="1800" b="1" dirty="0">
                <a:latin typeface="Calibri" pitchFamily="34" charset="0"/>
              </a:rPr>
              <a:t>Interfaces</a:t>
            </a:r>
            <a:endParaRPr lang="en-US" sz="1600" b="1" dirty="0"/>
          </a:p>
        </p:txBody>
      </p:sp>
      <p:cxnSp>
        <p:nvCxnSpPr>
          <p:cNvPr id="12297" name="Straight Connector 10"/>
          <p:cNvCxnSpPr>
            <a:cxnSpLocks noChangeShapeType="1"/>
          </p:cNvCxnSpPr>
          <p:nvPr/>
        </p:nvCxnSpPr>
        <p:spPr bwMode="auto">
          <a:xfrm flipH="1" flipV="1">
            <a:off x="4560888" y="2497138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Image 12" descr="Img1847.JPG"/>
          <p:cNvPicPr>
            <a:picLocks noChangeAspect="1"/>
          </p:cNvPicPr>
          <p:nvPr/>
        </p:nvPicPr>
        <p:blipFill>
          <a:blip r:embed="rId4">
            <a:lum bright="7000"/>
          </a:blip>
          <a:srcRect l="6863" t="49906" r="6806" b="32336"/>
          <a:stretch>
            <a:fillRect/>
          </a:stretch>
        </p:blipFill>
        <p:spPr>
          <a:xfrm>
            <a:off x="598205" y="5628386"/>
            <a:ext cx="8136103" cy="8685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p"/>
      <p:bldP spid="12292" grpId="0"/>
      <p:bldP spid="12" grpId="0"/>
      <p:bldP spid="1229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platzhalter 5"/>
          <p:cNvSpPr txBox="1">
            <a:spLocks/>
          </p:cNvSpPr>
          <p:nvPr/>
        </p:nvSpPr>
        <p:spPr bwMode="auto">
          <a:xfrm>
            <a:off x="457200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en-US" sz="1800" b="1" dirty="0">
                <a:latin typeface="Calibri" pitchFamily="34" charset="0"/>
              </a:rPr>
              <a:t>Positioning</a:t>
            </a:r>
            <a:endParaRPr lang="en-US" sz="1600" b="1" dirty="0"/>
          </a:p>
        </p:txBody>
      </p:sp>
      <p:cxnSp>
        <p:nvCxnSpPr>
          <p:cNvPr id="16386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1882775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16387" name="Titel 1"/>
          <p:cNvSpPr txBox="1">
            <a:spLocks/>
          </p:cNvSpPr>
          <p:nvPr/>
        </p:nvSpPr>
        <p:spPr bwMode="auto">
          <a:xfrm>
            <a:off x="457200" y="274638"/>
            <a:ext cx="71786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sz="2000" dirty="0">
                <a:latin typeface="Calibri" pitchFamily="34" charset="0"/>
              </a:rPr>
              <a:t>Scoop </a:t>
            </a:r>
            <a:r>
              <a:rPr lang="en-US" sz="2000" dirty="0" smtClean="0">
                <a:latin typeface="Calibri" pitchFamily="34" charset="0"/>
              </a:rPr>
              <a:t>5 S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Positioning</a:t>
            </a:r>
            <a:endParaRPr lang="en-US" sz="2000" dirty="0"/>
          </a:p>
        </p:txBody>
      </p:sp>
      <p:sp>
        <p:nvSpPr>
          <p:cNvPr id="16388" name="Textplatzhalter 5"/>
          <p:cNvSpPr txBox="1">
            <a:spLocks/>
          </p:cNvSpPr>
          <p:nvPr/>
        </p:nvSpPr>
        <p:spPr bwMode="auto">
          <a:xfrm>
            <a:off x="4752975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endParaRPr lang="en-US" sz="1600" b="1"/>
          </a:p>
        </p:txBody>
      </p:sp>
      <p:sp>
        <p:nvSpPr>
          <p:cNvPr id="16389" name="Inhaltsplatzhalter 2"/>
          <p:cNvSpPr>
            <a:spLocks/>
          </p:cNvSpPr>
          <p:nvPr/>
        </p:nvSpPr>
        <p:spPr bwMode="auto">
          <a:xfrm>
            <a:off x="457200" y="2057400"/>
            <a:ext cx="8610600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ISDN and IP contribution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STL </a:t>
            </a:r>
            <a:r>
              <a:rPr lang="en-US" sz="1800" dirty="0" smtClean="0">
                <a:latin typeface="Calibri" pitchFamily="34" charset="0"/>
              </a:rPr>
              <a:t>(Distribution or Studio </a:t>
            </a:r>
            <a:r>
              <a:rPr lang="en-US" sz="1800" dirty="0">
                <a:latin typeface="Calibri" pitchFamily="34" charset="0"/>
              </a:rPr>
              <a:t>to Transmitter Link): LL, IP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OB Vans: ISDN, IP, Wireless, POTS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Middle/High </a:t>
            </a:r>
            <a:r>
              <a:rPr lang="en-US" sz="1800" dirty="0" smtClean="0">
                <a:latin typeface="Calibri" pitchFamily="34" charset="0"/>
              </a:rPr>
              <a:t>end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</p:txBody>
      </p:sp>
      <p:grpSp>
        <p:nvGrpSpPr>
          <p:cNvPr id="16391" name="Group 9"/>
          <p:cNvGrpSpPr>
            <a:grpSpLocks/>
          </p:cNvGrpSpPr>
          <p:nvPr/>
        </p:nvGrpSpPr>
        <p:grpSpPr bwMode="auto">
          <a:xfrm>
            <a:off x="457200" y="5697538"/>
            <a:ext cx="8286750" cy="804862"/>
            <a:chOff x="288" y="3417"/>
            <a:chExt cx="5220" cy="507"/>
          </a:xfrm>
        </p:grpSpPr>
        <p:grpSp>
          <p:nvGrpSpPr>
            <p:cNvPr id="16393" name="Gruppierung 17"/>
            <p:cNvGrpSpPr>
              <a:grpSpLocks/>
            </p:cNvGrpSpPr>
            <p:nvPr/>
          </p:nvGrpSpPr>
          <p:grpSpPr bwMode="auto">
            <a:xfrm>
              <a:off x="288" y="3417"/>
              <a:ext cx="5202" cy="507"/>
              <a:chOff x="457200" y="5500702"/>
              <a:chExt cx="8258204" cy="714380"/>
            </a:xfrm>
          </p:grpSpPr>
          <p:sp>
            <p:nvSpPr>
              <p:cNvPr id="16395" name="Rectangle 26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7200" y="5500702"/>
                <a:ext cx="8258204" cy="7143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8000" tIns="46800" rIns="90000" bIns="46800" anchor="ctr"/>
              <a:lstStyle/>
              <a:p>
                <a:pPr marL="714375" indent="-171450" defTabSz="628650"/>
                <a:endParaRPr lang="fr-FR" sz="1800" b="1">
                  <a:latin typeface="Calibri" pitchFamily="34" charset="0"/>
                </a:endParaRPr>
              </a:p>
            </p:txBody>
          </p:sp>
          <p:sp>
            <p:nvSpPr>
              <p:cNvPr id="16396" name="Isosceles Triangle 29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5400000">
                <a:off x="430408" y="5739092"/>
                <a:ext cx="540000" cy="2376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b"/>
              <a:lstStyle/>
              <a:p>
                <a:pPr defTabSz="914400"/>
                <a:endParaRPr lang="fr-FR" sz="1800"/>
              </a:p>
            </p:txBody>
          </p:sp>
        </p:grpSp>
        <p:sp>
          <p:nvSpPr>
            <p:cNvPr id="16394" name="Inhaltsplatzhalter 15"/>
            <p:cNvSpPr txBox="1">
              <a:spLocks/>
            </p:cNvSpPr>
            <p:nvPr/>
          </p:nvSpPr>
          <p:spPr bwMode="auto">
            <a:xfrm>
              <a:off x="672" y="3441"/>
              <a:ext cx="483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 eaLnBrk="0" hangingPunct="0">
                <a:spcBef>
                  <a:spcPct val="20000"/>
                </a:spcBef>
                <a:buClr>
                  <a:srgbClr val="808080"/>
                </a:buClr>
                <a:buFont typeface="Times" pitchFamily="18" charset="0"/>
                <a:buNone/>
              </a:pPr>
              <a:r>
                <a:rPr lang="en-US" sz="1600" b="1">
                  <a:latin typeface="Calibri" pitchFamily="34" charset="0"/>
                </a:rPr>
                <a:t>Safe platform for a wide range of applications</a:t>
              </a:r>
              <a:endParaRPr lang="en-US" sz="1600" b="1"/>
            </a:p>
          </p:txBody>
        </p:sp>
      </p:grpSp>
      <p:sp>
        <p:nvSpPr>
          <p:cNvPr id="16392" name="Inhaltsplatzhalter 2"/>
          <p:cNvSpPr>
            <a:spLocks/>
          </p:cNvSpPr>
          <p:nvPr/>
        </p:nvSpPr>
        <p:spPr bwMode="auto">
          <a:xfrm>
            <a:off x="4752975" y="2106613"/>
            <a:ext cx="3933825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  <p:bldP spid="163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platzhalter 5"/>
          <p:cNvSpPr txBox="1">
            <a:spLocks/>
          </p:cNvSpPr>
          <p:nvPr/>
        </p:nvSpPr>
        <p:spPr bwMode="auto">
          <a:xfrm>
            <a:off x="457200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en-US" sz="1800" b="1" dirty="0" smtClean="0">
                <a:latin typeface="Calibri" pitchFamily="34" charset="0"/>
              </a:rPr>
              <a:t>RADIOS</a:t>
            </a:r>
            <a:endParaRPr lang="en-US" sz="1600" b="1" dirty="0"/>
          </a:p>
        </p:txBody>
      </p:sp>
      <p:cxnSp>
        <p:nvCxnSpPr>
          <p:cNvPr id="16386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1882775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16387" name="Titel 1"/>
          <p:cNvSpPr txBox="1">
            <a:spLocks/>
          </p:cNvSpPr>
          <p:nvPr/>
        </p:nvSpPr>
        <p:spPr bwMode="auto">
          <a:xfrm>
            <a:off x="457200" y="274638"/>
            <a:ext cx="71786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sz="2000" dirty="0">
                <a:latin typeface="Calibri" pitchFamily="34" charset="0"/>
              </a:rPr>
              <a:t>Scoop </a:t>
            </a:r>
            <a:r>
              <a:rPr lang="en-US" sz="2000" dirty="0" smtClean="0">
                <a:latin typeface="Calibri" pitchFamily="34" charset="0"/>
              </a:rPr>
              <a:t>5 S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Positioning</a:t>
            </a:r>
            <a:endParaRPr lang="en-US" sz="2000" dirty="0"/>
          </a:p>
        </p:txBody>
      </p:sp>
      <p:sp>
        <p:nvSpPr>
          <p:cNvPr id="16388" name="Textplatzhalter 5"/>
          <p:cNvSpPr txBox="1">
            <a:spLocks/>
          </p:cNvSpPr>
          <p:nvPr/>
        </p:nvSpPr>
        <p:spPr bwMode="auto">
          <a:xfrm>
            <a:off x="4752975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endParaRPr lang="en-US" sz="1600" b="1"/>
          </a:p>
        </p:txBody>
      </p:sp>
      <p:sp>
        <p:nvSpPr>
          <p:cNvPr id="16389" name="Inhaltsplatzhalter 2"/>
          <p:cNvSpPr>
            <a:spLocks/>
          </p:cNvSpPr>
          <p:nvPr/>
        </p:nvSpPr>
        <p:spPr bwMode="auto">
          <a:xfrm>
            <a:off x="243295" y="2057400"/>
            <a:ext cx="4305300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Any live events : 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News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Sports events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Street games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Interviews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…</a:t>
            </a: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en-US" sz="1800" dirty="0" smtClean="0">
                <a:latin typeface="Calibri" pitchFamily="34" charset="0"/>
              </a:rPr>
              <a:t>Duplex communication with portable codecs on field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</p:txBody>
      </p:sp>
      <p:grpSp>
        <p:nvGrpSpPr>
          <p:cNvPr id="16391" name="Group 9"/>
          <p:cNvGrpSpPr>
            <a:grpSpLocks/>
          </p:cNvGrpSpPr>
          <p:nvPr/>
        </p:nvGrpSpPr>
        <p:grpSpPr bwMode="auto">
          <a:xfrm>
            <a:off x="457200" y="5697538"/>
            <a:ext cx="8286750" cy="804862"/>
            <a:chOff x="288" y="3417"/>
            <a:chExt cx="5220" cy="507"/>
          </a:xfrm>
        </p:grpSpPr>
        <p:grpSp>
          <p:nvGrpSpPr>
            <p:cNvPr id="16393" name="Gruppierung 17"/>
            <p:cNvGrpSpPr>
              <a:grpSpLocks/>
            </p:cNvGrpSpPr>
            <p:nvPr/>
          </p:nvGrpSpPr>
          <p:grpSpPr bwMode="auto">
            <a:xfrm>
              <a:off x="288" y="3417"/>
              <a:ext cx="5202" cy="507"/>
              <a:chOff x="457200" y="5500702"/>
              <a:chExt cx="8258204" cy="714380"/>
            </a:xfrm>
          </p:grpSpPr>
          <p:sp>
            <p:nvSpPr>
              <p:cNvPr id="16395" name="Rectangle 26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7200" y="5500702"/>
                <a:ext cx="8258204" cy="7143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8000" tIns="46800" rIns="90000" bIns="46800" anchor="ctr"/>
              <a:lstStyle/>
              <a:p>
                <a:pPr marL="714375" indent="-171450" defTabSz="628650"/>
                <a:endParaRPr lang="fr-FR" sz="1800" b="1">
                  <a:latin typeface="Calibri" pitchFamily="34" charset="0"/>
                </a:endParaRPr>
              </a:p>
            </p:txBody>
          </p:sp>
          <p:sp>
            <p:nvSpPr>
              <p:cNvPr id="16396" name="Isosceles Triangle 29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5400000">
                <a:off x="430408" y="5739092"/>
                <a:ext cx="540000" cy="2376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b"/>
              <a:lstStyle/>
              <a:p>
                <a:pPr defTabSz="914400"/>
                <a:endParaRPr lang="fr-FR" sz="1800"/>
              </a:p>
            </p:txBody>
          </p:sp>
        </p:grpSp>
        <p:sp>
          <p:nvSpPr>
            <p:cNvPr id="16394" name="Inhaltsplatzhalter 15"/>
            <p:cNvSpPr txBox="1">
              <a:spLocks/>
            </p:cNvSpPr>
            <p:nvPr/>
          </p:nvSpPr>
          <p:spPr bwMode="auto">
            <a:xfrm>
              <a:off x="672" y="3441"/>
              <a:ext cx="483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 eaLnBrk="0" hangingPunct="0">
                <a:spcBef>
                  <a:spcPct val="20000"/>
                </a:spcBef>
                <a:buClr>
                  <a:srgbClr val="808080"/>
                </a:buClr>
                <a:buFont typeface="Times" pitchFamily="18" charset="0"/>
                <a:buNone/>
              </a:pPr>
              <a:r>
                <a:rPr lang="en-US" sz="1600" b="1" dirty="0">
                  <a:latin typeface="Calibri" pitchFamily="34" charset="0"/>
                </a:rPr>
                <a:t>Safe platform for a wide range of applications</a:t>
              </a:r>
              <a:endParaRPr lang="en-US" sz="1600" b="1" dirty="0"/>
            </a:p>
          </p:txBody>
        </p:sp>
      </p:grpSp>
      <p:sp>
        <p:nvSpPr>
          <p:cNvPr id="16392" name="Inhaltsplatzhalter 2"/>
          <p:cNvSpPr>
            <a:spLocks/>
          </p:cNvSpPr>
          <p:nvPr/>
        </p:nvSpPr>
        <p:spPr bwMode="auto">
          <a:xfrm>
            <a:off x="4548595" y="4996543"/>
            <a:ext cx="3933825" cy="60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RMC Sport have 12 Scoop in each studio for multiplex sport events</a:t>
            </a:r>
            <a:endParaRPr lang="en-US" sz="1800" dirty="0">
              <a:latin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87" y="1965960"/>
            <a:ext cx="390144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9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  <p:bldP spid="16389" grpId="0"/>
      <p:bldP spid="163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platzhalter 5"/>
          <p:cNvSpPr txBox="1">
            <a:spLocks/>
          </p:cNvSpPr>
          <p:nvPr/>
        </p:nvSpPr>
        <p:spPr bwMode="auto">
          <a:xfrm>
            <a:off x="457200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en-US" sz="1800" b="1" dirty="0" smtClean="0">
                <a:latin typeface="Calibri" pitchFamily="34" charset="0"/>
              </a:rPr>
              <a:t>TELEVISION</a:t>
            </a:r>
            <a:endParaRPr lang="en-US" sz="1600" b="1" dirty="0"/>
          </a:p>
        </p:txBody>
      </p:sp>
      <p:cxnSp>
        <p:nvCxnSpPr>
          <p:cNvPr id="16386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1882775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16387" name="Titel 1"/>
          <p:cNvSpPr txBox="1">
            <a:spLocks/>
          </p:cNvSpPr>
          <p:nvPr/>
        </p:nvSpPr>
        <p:spPr bwMode="auto">
          <a:xfrm>
            <a:off x="457200" y="274638"/>
            <a:ext cx="71786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sz="2000" dirty="0">
                <a:latin typeface="Calibri" pitchFamily="34" charset="0"/>
              </a:rPr>
              <a:t>Scoop </a:t>
            </a:r>
            <a:r>
              <a:rPr lang="en-US" sz="2000" dirty="0" smtClean="0">
                <a:latin typeface="Calibri" pitchFamily="34" charset="0"/>
              </a:rPr>
              <a:t>5 S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Positioning</a:t>
            </a:r>
            <a:endParaRPr lang="en-US" sz="2000" dirty="0"/>
          </a:p>
        </p:txBody>
      </p:sp>
      <p:sp>
        <p:nvSpPr>
          <p:cNvPr id="16388" name="Textplatzhalter 5"/>
          <p:cNvSpPr txBox="1">
            <a:spLocks/>
          </p:cNvSpPr>
          <p:nvPr/>
        </p:nvSpPr>
        <p:spPr bwMode="auto">
          <a:xfrm>
            <a:off x="4752975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endParaRPr lang="en-US" sz="1600" b="1"/>
          </a:p>
        </p:txBody>
      </p:sp>
      <p:sp>
        <p:nvSpPr>
          <p:cNvPr id="16389" name="Inhaltsplatzhalter 2"/>
          <p:cNvSpPr>
            <a:spLocks/>
          </p:cNvSpPr>
          <p:nvPr/>
        </p:nvSpPr>
        <p:spPr bwMode="auto">
          <a:xfrm>
            <a:off x="243295" y="2057400"/>
            <a:ext cx="4305300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Technical coordination / Intercom for: 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Live News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Sports events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Any big event (elections...)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Interviews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…</a:t>
            </a: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en-US" sz="1800" dirty="0" smtClean="0">
                <a:latin typeface="Calibri" pitchFamily="34" charset="0"/>
              </a:rPr>
              <a:t>Complementary devices : Scoop Manager software + interface for coordination and monitoring GTC112 </a:t>
            </a: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</p:txBody>
      </p:sp>
      <p:grpSp>
        <p:nvGrpSpPr>
          <p:cNvPr id="16391" name="Group 9"/>
          <p:cNvGrpSpPr>
            <a:grpSpLocks/>
          </p:cNvGrpSpPr>
          <p:nvPr/>
        </p:nvGrpSpPr>
        <p:grpSpPr bwMode="auto">
          <a:xfrm>
            <a:off x="457200" y="5697538"/>
            <a:ext cx="8286750" cy="804862"/>
            <a:chOff x="288" y="3417"/>
            <a:chExt cx="5220" cy="507"/>
          </a:xfrm>
        </p:grpSpPr>
        <p:grpSp>
          <p:nvGrpSpPr>
            <p:cNvPr id="16393" name="Gruppierung 17"/>
            <p:cNvGrpSpPr>
              <a:grpSpLocks/>
            </p:cNvGrpSpPr>
            <p:nvPr/>
          </p:nvGrpSpPr>
          <p:grpSpPr bwMode="auto">
            <a:xfrm>
              <a:off x="288" y="3417"/>
              <a:ext cx="5202" cy="507"/>
              <a:chOff x="457200" y="5500702"/>
              <a:chExt cx="8258204" cy="714380"/>
            </a:xfrm>
          </p:grpSpPr>
          <p:sp>
            <p:nvSpPr>
              <p:cNvPr id="16395" name="Rectangle 26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7200" y="5500702"/>
                <a:ext cx="8258204" cy="7143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8000" tIns="46800" rIns="90000" bIns="46800" anchor="ctr"/>
              <a:lstStyle/>
              <a:p>
                <a:pPr marL="714375" indent="-171450" defTabSz="628650"/>
                <a:endParaRPr lang="fr-FR" sz="1800" b="1">
                  <a:latin typeface="Calibri" pitchFamily="34" charset="0"/>
                </a:endParaRPr>
              </a:p>
            </p:txBody>
          </p:sp>
          <p:sp>
            <p:nvSpPr>
              <p:cNvPr id="16396" name="Isosceles Triangle 29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5400000">
                <a:off x="430408" y="5739092"/>
                <a:ext cx="540000" cy="2376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b"/>
              <a:lstStyle/>
              <a:p>
                <a:pPr defTabSz="914400"/>
                <a:endParaRPr lang="fr-FR" sz="1800"/>
              </a:p>
            </p:txBody>
          </p:sp>
        </p:grpSp>
        <p:sp>
          <p:nvSpPr>
            <p:cNvPr id="16394" name="Inhaltsplatzhalter 15"/>
            <p:cNvSpPr txBox="1">
              <a:spLocks/>
            </p:cNvSpPr>
            <p:nvPr/>
          </p:nvSpPr>
          <p:spPr bwMode="auto">
            <a:xfrm>
              <a:off x="672" y="3441"/>
              <a:ext cx="483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 eaLnBrk="0" hangingPunct="0">
                <a:spcBef>
                  <a:spcPct val="20000"/>
                </a:spcBef>
                <a:buClr>
                  <a:srgbClr val="808080"/>
                </a:buClr>
                <a:buFont typeface="Times" pitchFamily="18" charset="0"/>
                <a:buNone/>
              </a:pPr>
              <a:r>
                <a:rPr lang="en-US" sz="1600" b="1">
                  <a:latin typeface="Calibri" pitchFamily="34" charset="0"/>
                </a:rPr>
                <a:t>Safe platform for a wide range of applications</a:t>
              </a:r>
              <a:endParaRPr lang="en-US" sz="1600" b="1"/>
            </a:p>
          </p:txBody>
        </p:sp>
      </p:grpSp>
      <p:sp>
        <p:nvSpPr>
          <p:cNvPr id="16392" name="Inhaltsplatzhalter 2"/>
          <p:cNvSpPr>
            <a:spLocks/>
          </p:cNvSpPr>
          <p:nvPr/>
        </p:nvSpPr>
        <p:spPr bwMode="auto">
          <a:xfrm>
            <a:off x="5279571" y="4996543"/>
            <a:ext cx="3243943" cy="60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i="1" dirty="0" smtClean="0">
                <a:latin typeface="Calibri" pitchFamily="34" charset="0"/>
              </a:rPr>
              <a:t>TV installation : Scoop 5 with GTC112</a:t>
            </a:r>
            <a:endParaRPr lang="en-US" sz="1800" i="1" dirty="0">
              <a:latin typeface="Calibri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536" y="1452335"/>
            <a:ext cx="2669721" cy="355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6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  <p:bldP spid="16389" grpId="0"/>
      <p:bldP spid="1639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platzhalter 1"/>
          <p:cNvSpPr>
            <a:spLocks/>
          </p:cNvSpPr>
          <p:nvPr/>
        </p:nvSpPr>
        <p:spPr bwMode="auto">
          <a:xfrm>
            <a:off x="457200" y="254000"/>
            <a:ext cx="8229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fr-FR" sz="2000">
              <a:latin typeface="Calibri" pitchFamily="34" charset="0"/>
            </a:endParaRPr>
          </a:p>
        </p:txBody>
      </p:sp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8675" cy="788987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Scoop 5 S</a:t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Some big features</a:t>
            </a:r>
            <a:endParaRPr lang="en-US" dirty="0" smtClean="0">
              <a:latin typeface="Arial" charset="0"/>
            </a:endParaRPr>
          </a:p>
        </p:txBody>
      </p:sp>
      <p:sp>
        <p:nvSpPr>
          <p:cNvPr id="4100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Calibri" charset="0"/>
              </a:rPr>
              <a:t>Multi-network : IP / LL / ISDN / POTS / Wireless</a:t>
            </a: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Calibri" charset="0"/>
              </a:rPr>
              <a:t>Compact </a:t>
            </a:r>
            <a:r>
              <a:rPr lang="en-US" sz="2000" dirty="0">
                <a:latin typeface="Calibri" charset="0"/>
              </a:rPr>
              <a:t>and low power =&gt; </a:t>
            </a:r>
            <a:r>
              <a:rPr lang="en-US" sz="2000" dirty="0" smtClean="0">
                <a:latin typeface="Calibri" charset="0"/>
              </a:rPr>
              <a:t>for </a:t>
            </a:r>
            <a:r>
              <a:rPr lang="en-US" sz="2000" dirty="0">
                <a:latin typeface="Calibri" charset="0"/>
              </a:rPr>
              <a:t>OB </a:t>
            </a:r>
            <a:r>
              <a:rPr lang="en-US" sz="2000" dirty="0" smtClean="0">
                <a:latin typeface="Calibri" charset="0"/>
              </a:rPr>
              <a:t>vans</a:t>
            </a: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Calibri" charset="0"/>
              </a:rPr>
              <a:t>Reliable platform, telecom grade quality</a:t>
            </a: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Calibri" charset="0"/>
              </a:rPr>
              <a:t>High quality audio interfaces</a:t>
            </a:r>
          </a:p>
          <a:p>
            <a:pPr>
              <a:buFont typeface="Wingdings" charset="2"/>
              <a:buChar char="§"/>
              <a:defRPr/>
            </a:pPr>
            <a:endParaRPr lang="en-US" sz="2000" dirty="0" smtClean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Calibri" charset="0"/>
              </a:rPr>
              <a:t>5AS for ISDN</a:t>
            </a: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Calibri" charset="0"/>
              </a:rPr>
              <a:t>4SB ADPCM or MICDA 4SB : “Analog like” latency over ISDN</a:t>
            </a:r>
          </a:p>
          <a:p>
            <a:pPr marL="0" indent="0">
              <a:buNone/>
              <a:defRPr/>
            </a:pPr>
            <a:endParaRPr lang="en-US" sz="2000" dirty="0" smtClean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Calibri" charset="0"/>
              </a:rPr>
              <a:t>SIP compatible and compliant with EBU Tech 3326 (aka N/ACIP)</a:t>
            </a: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Calibri" charset="0"/>
              </a:rPr>
              <a:t>HD Voice</a:t>
            </a:r>
          </a:p>
          <a:p>
            <a:pPr>
              <a:buFont typeface="Wingdings" charset="2"/>
              <a:buChar char="§"/>
              <a:defRPr/>
            </a:pPr>
            <a:endParaRPr lang="en-US" sz="2000" dirty="0" smtClean="0">
              <a:latin typeface="Calibri" charset="0"/>
            </a:endParaRPr>
          </a:p>
          <a:p>
            <a:pPr marL="0" indent="0">
              <a:buNone/>
              <a:defRPr/>
            </a:pPr>
            <a:endParaRPr lang="en-US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endParaRPr lang="en-US" sz="2000" dirty="0" smtClean="0">
              <a:latin typeface="Calibri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jsaxeb_UCuwgZ0UJkFe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JrMvQ8902zXQPcnYKco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jsaxeb_UCuwgZ0UJkFe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JrMvQ8902zXQPcnYKco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jsaxeb_UCuwgZ0UJkFe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JrMvQ8902zXQPcnYKco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jsaxeb_UCuwgZ0UJkFe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JrMvQ8902zXQPcnYKco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jsaxeb_UCuwgZ0UJkFe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JrMvQ8902zXQPcnYKco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JrMvQ8902zXQPcnYKco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jsaxeb_UCuwgZ0UJkFe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JrMvQ8902zXQPcnYKco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jsaxeb_UCuwgZ0UJkFe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JrMvQ8902zXQPcnYKco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jsaxeb_UCuwgZ0UJkFe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JrMvQ8902zXQPcnYKco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jsaxeb_UCuwgZ0UJkFeA"/>
</p:tagLst>
</file>

<file path=ppt/theme/theme1.xml><?xml version="1.0" encoding="utf-8"?>
<a:theme xmlns:a="http://schemas.openxmlformats.org/drawingml/2006/main" name="2Spalten_AETA MPresentation Master">
  <a:themeElements>
    <a:clrScheme name="">
      <a:dk1>
        <a:srgbClr val="000000"/>
      </a:dk1>
      <a:lt1>
        <a:srgbClr val="FFFFFF"/>
      </a:lt1>
      <a:dk2>
        <a:srgbClr val="09255C"/>
      </a:dk2>
      <a:lt2>
        <a:srgbClr val="EEF3F8"/>
      </a:lt2>
      <a:accent1>
        <a:srgbClr val="FF0000"/>
      </a:accent1>
      <a:accent2>
        <a:srgbClr val="7F7F7F"/>
      </a:accent2>
      <a:accent3>
        <a:srgbClr val="FFFFFF"/>
      </a:accent3>
      <a:accent4>
        <a:srgbClr val="000000"/>
      </a:accent4>
      <a:accent5>
        <a:srgbClr val="FFAAAA"/>
      </a:accent5>
      <a:accent6>
        <a:srgbClr val="727272"/>
      </a:accent6>
      <a:hlink>
        <a:srgbClr val="B3B3B3"/>
      </a:hlink>
      <a:folHlink>
        <a:srgbClr val="CCCCCC"/>
      </a:folHlink>
    </a:clrScheme>
    <a:fontScheme name="Office-Design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HD:Users:Kerstin:Desktop:2Spalten_AETA MPresentation Master.pot</Template>
  <TotalTime>2466</TotalTime>
  <Words>971</Words>
  <Application>Microsoft Office PowerPoint</Application>
  <PresentationFormat>On-screen Show (4:3)</PresentationFormat>
  <Paragraphs>321</Paragraphs>
  <Slides>26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2Spalten_AETA MPresentation Master</vt:lpstr>
      <vt:lpstr>AETA products: Audio codecs</vt:lpstr>
      <vt:lpstr>PowerPoint Presentation</vt:lpstr>
      <vt:lpstr>PowerPoint Presentation</vt:lpstr>
      <vt:lpstr>AETA codecs Networks and coding algorithms</vt:lpstr>
      <vt:lpstr>Rackmount codecs: Scoop 5 S</vt:lpstr>
      <vt:lpstr>PowerPoint Presentation</vt:lpstr>
      <vt:lpstr>PowerPoint Presentation</vt:lpstr>
      <vt:lpstr>PowerPoint Presentation</vt:lpstr>
      <vt:lpstr>Scoop 5 S Some big features</vt:lpstr>
      <vt:lpstr>Rackmount codecs: Scoop 5 S-IP</vt:lpstr>
      <vt:lpstr>PowerPoint Presentation</vt:lpstr>
      <vt:lpstr>PowerPoint Presentation</vt:lpstr>
      <vt:lpstr>PowerPoint Presentation</vt:lpstr>
      <vt:lpstr>PowerPoint Presentation</vt:lpstr>
      <vt:lpstr>Scoopy+ S Some big features</vt:lpstr>
      <vt:lpstr>AETA Codecs Control systems</vt:lpstr>
      <vt:lpstr>AETA Codecs Control systems</vt:lpstr>
      <vt:lpstr>Rackmount codec Scoop 5 S</vt:lpstr>
      <vt:lpstr>Rackmount codec Scoop 5 S</vt:lpstr>
      <vt:lpstr>Rackmount codec Scoop 5 S</vt:lpstr>
      <vt:lpstr>Rackmount codec Scoop 5 S</vt:lpstr>
      <vt:lpstr>Rackmount codec Scoop 5 S</vt:lpstr>
      <vt:lpstr>PowerPoint Presentation</vt:lpstr>
      <vt:lpstr>PowerPoint Presentation</vt:lpstr>
      <vt:lpstr>PowerPoint Presentation</vt:lpstr>
      <vt:lpstr>PowerPoint Presentation</vt:lpstr>
    </vt:vector>
  </TitlesOfParts>
  <Company>AETA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Audio codecs</dc:title>
  <dc:subject>AETA Distributor Presentation</dc:subject>
  <dc:creator>S. DE JAHAM</dc:creator>
  <cp:keywords>Codecs AETA</cp:keywords>
  <cp:lastModifiedBy>valerijs</cp:lastModifiedBy>
  <cp:revision>219</cp:revision>
  <dcterms:created xsi:type="dcterms:W3CDTF">2011-08-29T12:01:26Z</dcterms:created>
  <dcterms:modified xsi:type="dcterms:W3CDTF">2016-01-06T11:58:13Z</dcterms:modified>
</cp:coreProperties>
</file>