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292" r:id="rId2"/>
    <p:sldId id="323" r:id="rId3"/>
    <p:sldId id="349" r:id="rId4"/>
    <p:sldId id="353" r:id="rId5"/>
    <p:sldId id="335" r:id="rId6"/>
    <p:sldId id="337" r:id="rId7"/>
    <p:sldId id="350" r:id="rId8"/>
    <p:sldId id="351" r:id="rId9"/>
    <p:sldId id="338" r:id="rId10"/>
    <p:sldId id="352" r:id="rId11"/>
    <p:sldId id="343" r:id="rId12"/>
    <p:sldId id="340" r:id="rId13"/>
    <p:sldId id="344" r:id="rId14"/>
    <p:sldId id="341" r:id="rId15"/>
    <p:sldId id="342" r:id="rId16"/>
    <p:sldId id="347" r:id="rId17"/>
    <p:sldId id="348" r:id="rId18"/>
    <p:sldId id="354" r:id="rId19"/>
    <p:sldId id="355" r:id="rId20"/>
    <p:sldId id="363" r:id="rId21"/>
    <p:sldId id="356" r:id="rId22"/>
    <p:sldId id="357" r:id="rId23"/>
    <p:sldId id="358" r:id="rId24"/>
    <p:sldId id="359" r:id="rId25"/>
    <p:sldId id="360" r:id="rId26"/>
    <p:sldId id="362" r:id="rId2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D3D3D4"/>
    <a:srgbClr val="1D1D15"/>
    <a:srgbClr val="232323"/>
    <a:srgbClr val="1B1B15"/>
    <a:srgbClr val="00457F"/>
    <a:srgbClr val="FF1C1C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67" autoAdjust="0"/>
  </p:normalViewPr>
  <p:slideViewPr>
    <p:cSldViewPr snapToGrid="0" snapToObjects="1">
      <p:cViewPr varScale="1">
        <p:scale>
          <a:sx n="74" d="100"/>
          <a:sy n="74" d="100"/>
        </p:scale>
        <p:origin x="17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24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CD8755D-296F-4E54-9584-E90D0CFFF8B6}" type="datetimeFigureOut">
              <a:rPr lang="de-DE"/>
              <a:pPr>
                <a:defRPr/>
              </a:pPr>
              <a:t>15.12.2015</a:t>
            </a:fld>
            <a:endParaRPr lang="de-DE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29B1D8C-1323-431A-8327-4312ABF5C9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66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C27EA5-EB26-4540-B282-83839AAD9621}" type="datetimeFigureOut">
              <a:rPr lang="de-DE"/>
              <a:pPr>
                <a:defRPr/>
              </a:pPr>
              <a:t>15.12.2015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7826BC-D366-4656-B00E-BE7F45FC79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164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 pitchFamily="12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4250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473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491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043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611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117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945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18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5613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19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5344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4116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21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37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8647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22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8962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23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9246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24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5789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29029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26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0717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8872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633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674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6380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770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497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988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57953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77143" y="3753155"/>
            <a:ext cx="589038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E642B-13B1-488B-A511-CC9D7EB4B7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7" descr="Macintosh HD:Users:Kerstin:Desktop:Kopfleiste_PP.jpg"/>
          <p:cNvPicPr>
            <a:picLocks noChangeAspect="1" noChangeArrowheads="1"/>
          </p:cNvPicPr>
          <p:nvPr/>
        </p:nvPicPr>
        <p:blipFill>
          <a:blip r:embed="rId2"/>
          <a:srcRect l="3241" r="2948" b="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4" cy="789743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3"/>
          </p:nvPr>
        </p:nvSpPr>
        <p:spPr>
          <a:xfrm>
            <a:off x="457200" y="5500688"/>
            <a:ext cx="8258175" cy="714375"/>
          </a:xfrm>
        </p:spPr>
        <p:txBody>
          <a:bodyPr lIns="540000" anchor="ctr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F90ADB-262C-46D6-8A29-BC74B03B9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010172A-B10A-4CEA-B543-4503F4B82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127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Times" pitchFamily="18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Arial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Symbol" pitchFamily="18" charset="2"/>
        <a:buChar char="-"/>
        <a:defRPr sz="1600" kern="1200">
          <a:solidFill>
            <a:schemeClr val="tx1"/>
          </a:solidFill>
          <a:latin typeface="Arial" pitchFamily="127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23.jpe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Macintosh HD:Users:Kerstin:Desktop:Hintergrund_PP.jpg"/>
          <p:cNvPicPr>
            <a:picLocks noChangeAspect="1" noChangeArrowheads="1"/>
          </p:cNvPicPr>
          <p:nvPr/>
        </p:nvPicPr>
        <p:blipFill>
          <a:blip r:embed="rId3"/>
          <a:srcRect t="22061" b="25049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el 1"/>
          <p:cNvSpPr>
            <a:spLocks noGrp="1"/>
          </p:cNvSpPr>
          <p:nvPr>
            <p:ph type="ctrTitle"/>
          </p:nvPr>
        </p:nvSpPr>
        <p:spPr>
          <a:xfrm>
            <a:off x="685800" y="1508125"/>
            <a:ext cx="5580063" cy="1470025"/>
          </a:xfrm>
        </p:spPr>
        <p:txBody>
          <a:bodyPr anchor="ctr"/>
          <a:lstStyle/>
          <a:p>
            <a:pPr eaLnBrk="1" hangingPunct="1"/>
            <a:r>
              <a:rPr lang="en-US" sz="6000" dirty="0" smtClean="0">
                <a:latin typeface="Calibri" pitchFamily="34" charset="0"/>
              </a:rPr>
              <a:t>AETA </a:t>
            </a:r>
            <a:r>
              <a:rPr lang="lv-LV" sz="6000" dirty="0" smtClean="0">
                <a:latin typeface="Calibri" pitchFamily="34" charset="0"/>
              </a:rPr>
              <a:t>produkti:</a:t>
            </a:r>
            <a:r>
              <a:rPr lang="en-US" sz="6000" dirty="0" smtClean="0">
                <a:latin typeface="Calibri" pitchFamily="34" charset="0"/>
              </a:rPr>
              <a:t/>
            </a:r>
            <a:br>
              <a:rPr lang="en-US" sz="6000" dirty="0" smtClean="0">
                <a:latin typeface="Calibri" pitchFamily="34" charset="0"/>
              </a:rPr>
            </a:br>
            <a:r>
              <a:rPr lang="lv-LV" sz="6000" dirty="0" smtClean="0">
                <a:latin typeface="Calibri" pitchFamily="34" charset="0"/>
              </a:rPr>
              <a:t>Audio-kodeki</a:t>
            </a:r>
            <a:endParaRPr lang="en-US" sz="6000" dirty="0" smtClean="0">
              <a:latin typeface="Calibri" pitchFamily="34" charset="0"/>
            </a:endParaRPr>
          </a:p>
        </p:txBody>
      </p:sp>
      <p:sp>
        <p:nvSpPr>
          <p:cNvPr id="3076" name="Untertitel 2"/>
          <p:cNvSpPr>
            <a:spLocks noGrp="1"/>
          </p:cNvSpPr>
          <p:nvPr>
            <p:ph type="subTitle" idx="1"/>
          </p:nvPr>
        </p:nvSpPr>
        <p:spPr>
          <a:xfrm>
            <a:off x="725488" y="2990850"/>
            <a:ext cx="5891212" cy="17526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endParaRPr lang="en-US" sz="2000" dirty="0" smtClean="0">
              <a:solidFill>
                <a:srgbClr val="898989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itchFamily="2" charset="2"/>
              <a:buNone/>
            </a:pPr>
            <a:endParaRPr lang="en-US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148" name="Line 7"/>
          <p:cNvSpPr>
            <a:spLocks noChangeShapeType="1"/>
          </p:cNvSpPr>
          <p:nvPr/>
        </p:nvSpPr>
        <p:spPr bwMode="auto">
          <a:xfrm>
            <a:off x="685800" y="3429000"/>
            <a:ext cx="7696200" cy="0"/>
          </a:xfrm>
          <a:prstGeom prst="line">
            <a:avLst/>
          </a:prstGeom>
          <a:noFill/>
          <a:ln w="9525">
            <a:solidFill>
              <a:srgbClr val="E10017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lv-LV" dirty="0">
                <a:latin typeface="Calibri" pitchFamily="34" charset="0"/>
              </a:rPr>
              <a:t>Statnē montējamie kodeki</a:t>
            </a:r>
            <a:r>
              <a:rPr lang="en-US" dirty="0">
                <a:latin typeface="Calibri" pitchFamily="34" charset="0"/>
              </a:rPr>
              <a:t>: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S-IP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lv-LV" dirty="0" smtClean="0">
                <a:latin typeface="Calibri" pitchFamily="34" charset="0"/>
              </a:rPr>
              <a:t>Tīkli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lv-LV" dirty="0" smtClean="0">
                <a:latin typeface="Calibri" pitchFamily="34" charset="0"/>
              </a:rPr>
              <a:t>Tikai Ethernet/IP tīkliem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lv-LV" dirty="0" smtClean="0">
                <a:latin typeface="Calibri" pitchFamily="34" charset="0"/>
              </a:rPr>
              <a:t>Multi algoritmu kodeks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Linux </a:t>
            </a:r>
            <a:r>
              <a:rPr lang="lv-LV" dirty="0" smtClean="0">
                <a:latin typeface="Calibri" pitchFamily="34" charset="0"/>
              </a:rPr>
              <a:t>platforma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lv-LV" dirty="0">
                <a:latin typeface="Calibri" pitchFamily="34" charset="0"/>
              </a:rPr>
              <a:t>Zems enerģijas patēriņs, kluss (bez ventilatoriem</a:t>
            </a:r>
            <a:r>
              <a:rPr lang="lv-LV" dirty="0" smtClean="0">
                <a:latin typeface="Calibri" pitchFamily="34" charset="0"/>
              </a:rPr>
              <a:t>), </a:t>
            </a:r>
            <a:r>
              <a:rPr lang="lv-LV" dirty="0">
                <a:latin typeface="Calibri" pitchFamily="34" charset="0"/>
              </a:rPr>
              <a:t>robusts</a:t>
            </a:r>
            <a:endParaRPr lang="en-US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12VDC </a:t>
            </a:r>
            <a:r>
              <a:rPr lang="lv-LV" dirty="0" smtClean="0">
                <a:latin typeface="Calibri" pitchFamily="34" charset="0"/>
              </a:rPr>
              <a:t>barošanas opcija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Galvenās priekšrocības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540000"/>
            <a:ext cx="39608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>
                <a:latin typeface="Calibri" pitchFamily="34" charset="0"/>
              </a:rPr>
              <a:t>Ciparu </a:t>
            </a:r>
            <a:r>
              <a:rPr lang="en-US" sz="1800" dirty="0">
                <a:latin typeface="Calibri" pitchFamily="34" charset="0"/>
              </a:rPr>
              <a:t>AES-EBU I/O </a:t>
            </a:r>
            <a:r>
              <a:rPr lang="lv-LV" sz="1800" dirty="0">
                <a:latin typeface="Calibri" pitchFamily="34" charset="0"/>
              </a:rPr>
              <a:t>standartā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>
                <a:latin typeface="Calibri" pitchFamily="34" charset="0"/>
              </a:rPr>
              <a:t>Simetriskas aizsargātas analogās </a:t>
            </a:r>
            <a:r>
              <a:rPr lang="en-US" sz="1800" dirty="0">
                <a:latin typeface="Calibri" pitchFamily="34" charset="0"/>
              </a:rPr>
              <a:t>I/O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</a:rPr>
              <a:t>8 GPIO, </a:t>
            </a:r>
            <a:r>
              <a:rPr lang="lv-LV" sz="1800" dirty="0">
                <a:latin typeface="Calibri" pitchFamily="34" charset="0"/>
              </a:rPr>
              <a:t>ieskaitot</a:t>
            </a:r>
            <a:r>
              <a:rPr lang="en-US" sz="1800" dirty="0">
                <a:latin typeface="Calibri" pitchFamily="34" charset="0"/>
              </a:rPr>
              <a:t> 2 </a:t>
            </a:r>
            <a:r>
              <a:rPr lang="en-US" sz="1800" dirty="0" err="1">
                <a:latin typeface="Calibri" pitchFamily="34" charset="0"/>
              </a:rPr>
              <a:t>opto</a:t>
            </a:r>
            <a:r>
              <a:rPr lang="en-US" sz="1800" dirty="0">
                <a:latin typeface="Calibri" pitchFamily="34" charset="0"/>
              </a:rPr>
              <a:t>-</a:t>
            </a:r>
            <a:r>
              <a:rPr lang="lv-LV" sz="1800" dirty="0">
                <a:latin typeface="Calibri" pitchFamily="34" charset="0"/>
              </a:rPr>
              <a:t>izolētas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>
                <a:latin typeface="Calibri" pitchFamily="34" charset="0"/>
              </a:rPr>
              <a:t>Aux datu kanāls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>
                <a:latin typeface="Calibri" pitchFamily="34" charset="0"/>
              </a:rPr>
              <a:t>Ērta vadība no priekšējā paneļa</a:t>
            </a:r>
            <a:endParaRPr lang="en-US" sz="1800" dirty="0">
              <a:latin typeface="Calibri" pitchFamily="34" charset="0"/>
              <a:ea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>
                <a:latin typeface="Calibri" pitchFamily="34" charset="0"/>
                <a:ea typeface="ＭＳ Ｐゴシック" charset="-128"/>
              </a:rPr>
              <a:t>Attālināti vadāms un monitorējams: </a:t>
            </a:r>
            <a:r>
              <a:rPr lang="en-US" sz="1800" dirty="0">
                <a:latin typeface="Calibri" pitchFamily="34" charset="0"/>
                <a:ea typeface="ＭＳ Ｐゴシック" charset="-128"/>
              </a:rPr>
              <a:t>IP, RS232, HTML</a:t>
            </a:r>
          </a:p>
          <a:p>
            <a:pPr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4560888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Savienojumu interfeisi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pic>
        <p:nvPicPr>
          <p:cNvPr id="3" name="Espace réservé du contenu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0" y="4778829"/>
            <a:ext cx="8394261" cy="2040730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40" y="1227831"/>
            <a:ext cx="4509860" cy="9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Pielietojums</a:t>
            </a:r>
            <a:endParaRPr lang="en-US" sz="1600" b="1" dirty="0"/>
          </a:p>
        </p:txBody>
      </p:sp>
      <p:cxnSp>
        <p:nvCxnSpPr>
          <p:cNvPr id="20482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0483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2000" dirty="0" smtClean="0">
                <a:latin typeface="Calibri" pitchFamily="34" charset="0"/>
              </a:rPr>
              <a:t>Portatīvie kodeki</a:t>
            </a:r>
            <a:r>
              <a:rPr lang="en-US" sz="2000" dirty="0" smtClean="0">
                <a:latin typeface="Calibri" pitchFamily="34" charset="0"/>
              </a:rPr>
              <a:t>: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 </a:t>
            </a:r>
            <a:r>
              <a:rPr lang="lv-LV" sz="2000" dirty="0" smtClean="0">
                <a:latin typeface="Calibri" pitchFamily="34" charset="0"/>
              </a:rPr>
              <a:t>klāsts</a:t>
            </a:r>
            <a:endParaRPr lang="en-US" sz="2000" dirty="0"/>
          </a:p>
        </p:txBody>
      </p:sp>
      <p:sp>
        <p:nvSpPr>
          <p:cNvPr id="20484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Ziņu reportieriem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Sporta komentāriem ar lokālajām kontribūcijām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Attālinātajām divvirzienu intervijām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Ārējie pieslēgumi diskusijām studijās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Mūzikas koncertu tiešraidēm</a:t>
            </a: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048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048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049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048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 smtClean="0">
                  <a:latin typeface="Calibri" pitchFamily="34" charset="0"/>
                </a:rPr>
                <a:t>«</a:t>
              </a:r>
              <a:r>
                <a:rPr lang="lv-LV" sz="1600" b="1" dirty="0" smtClean="0">
                  <a:latin typeface="Calibri" pitchFamily="34" charset="0"/>
                </a:rPr>
                <a:t>4x4» kodeks jebkurai situācijai</a:t>
              </a:r>
              <a:endParaRPr lang="en-US" sz="1600" b="1" dirty="0"/>
            </a:p>
          </p:txBody>
        </p:sp>
      </p:grpSp>
      <p:pic>
        <p:nvPicPr>
          <p:cNvPr id="204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298950" y="2019300"/>
            <a:ext cx="4433888" cy="30781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04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Network</a:t>
            </a:r>
            <a:endParaRPr lang="en-US" sz="1600" b="1" dirty="0"/>
          </a:p>
        </p:txBody>
      </p:sp>
      <p:cxnSp>
        <p:nvCxnSpPr>
          <p:cNvPr id="22530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2531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Tīkli un audio savienojumi</a:t>
            </a:r>
            <a:endParaRPr lang="en-US" sz="2000" dirty="0"/>
          </a:p>
        </p:txBody>
      </p:sp>
      <p:sp>
        <p:nvSpPr>
          <p:cNvPr id="22532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Audio</a:t>
            </a:r>
            <a:endParaRPr lang="en-US" sz="1600" b="1" dirty="0"/>
          </a:p>
        </p:txBody>
      </p:sp>
      <p:sp>
        <p:nvSpPr>
          <p:cNvPr id="22533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IP/Ethernet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ISDN: </a:t>
            </a:r>
            <a:r>
              <a:rPr lang="lv-LV" sz="1800" dirty="0" smtClean="0">
                <a:latin typeface="Calibri" pitchFamily="34" charset="0"/>
              </a:rPr>
              <a:t>līdz pat </a:t>
            </a:r>
            <a:r>
              <a:rPr lang="en-US" sz="1800" dirty="0" smtClean="0">
                <a:latin typeface="Calibri" pitchFamily="34" charset="0"/>
              </a:rPr>
              <a:t>20 </a:t>
            </a:r>
            <a:r>
              <a:rPr lang="en-US" sz="1800" dirty="0" smtClean="0">
                <a:latin typeface="Calibri" pitchFamily="34" charset="0"/>
              </a:rPr>
              <a:t>kHz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lv-LV" sz="1800" dirty="0" smtClean="0">
                <a:latin typeface="Calibri" pitchFamily="34" charset="0"/>
              </a:rPr>
              <a:t>opcija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POTS: 7 kHz </a:t>
            </a:r>
            <a:r>
              <a:rPr lang="lv-LV" sz="1800" dirty="0" smtClean="0">
                <a:latin typeface="Calibri" pitchFamily="34" charset="0"/>
              </a:rPr>
              <a:t>balss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en-US" sz="1800" dirty="0" smtClean="0">
                <a:latin typeface="Calibri" pitchFamily="34" charset="0"/>
              </a:rPr>
              <a:t>op</a:t>
            </a:r>
            <a:r>
              <a:rPr lang="lv-LV" sz="1800" dirty="0" smtClean="0">
                <a:latin typeface="Calibri" pitchFamily="34" charset="0"/>
              </a:rPr>
              <a:t>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Wireless (</a:t>
            </a:r>
            <a:r>
              <a:rPr lang="en-US" sz="1800" dirty="0" smtClean="0">
                <a:latin typeface="Calibri" pitchFamily="34" charset="0"/>
              </a:rPr>
              <a:t>op</a:t>
            </a:r>
            <a:r>
              <a:rPr lang="lv-LV" sz="1800" dirty="0" smtClean="0">
                <a:latin typeface="Calibri" pitchFamily="34" charset="0"/>
              </a:rPr>
              <a:t>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GSM / 3G / 3G+ / LTE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lv-LV" sz="1800" dirty="0" smtClean="0">
                <a:latin typeface="Calibri" pitchFamily="34" charset="0"/>
              </a:rPr>
              <a:t>Integrēts modulis un antena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 smtClean="0">
                <a:latin typeface="Calibri" pitchFamily="34" charset="0"/>
              </a:rPr>
              <a:t>USB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lv-LV" sz="1800" dirty="0" smtClean="0">
                <a:latin typeface="Calibri" pitchFamily="34" charset="0"/>
              </a:rPr>
              <a:t>Balss</a:t>
            </a:r>
            <a:r>
              <a:rPr lang="en-US" sz="1800" dirty="0" smtClean="0">
                <a:latin typeface="Calibri" pitchFamily="34" charset="0"/>
              </a:rPr>
              <a:t>, </a:t>
            </a:r>
            <a:r>
              <a:rPr lang="lv-LV" sz="1800" dirty="0" smtClean="0">
                <a:latin typeface="Calibri" pitchFamily="34" charset="0"/>
              </a:rPr>
              <a:t>standarta vai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lv-LV" sz="1800" dirty="0" smtClean="0">
                <a:latin typeface="Calibri" pitchFamily="34" charset="0"/>
              </a:rPr>
              <a:t>«</a:t>
            </a:r>
            <a:r>
              <a:rPr lang="en-US" sz="1800" dirty="0" smtClean="0">
                <a:latin typeface="Calibri" pitchFamily="34" charset="0"/>
              </a:rPr>
              <a:t>HD Voice</a:t>
            </a:r>
            <a:r>
              <a:rPr lang="lv-LV" sz="1800" dirty="0" smtClean="0">
                <a:latin typeface="Calibri" pitchFamily="34" charset="0"/>
              </a:rPr>
              <a:t>»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 smtClean="0">
                <a:latin typeface="Calibri" pitchFamily="34" charset="0"/>
              </a:rPr>
              <a:t>D</a:t>
            </a:r>
            <a:r>
              <a:rPr lang="lv-LV" sz="1800" dirty="0" smtClean="0">
                <a:latin typeface="Calibri" pitchFamily="34" charset="0"/>
              </a:rPr>
              <a:t>ati</a:t>
            </a:r>
            <a:r>
              <a:rPr lang="en-US" sz="1800" dirty="0" smtClean="0">
                <a:latin typeface="Calibri" pitchFamily="34" charset="0"/>
              </a:rPr>
              <a:t>/IP </a:t>
            </a:r>
            <a:r>
              <a:rPr lang="en-US" sz="1800" dirty="0">
                <a:latin typeface="Calibri" pitchFamily="34" charset="0"/>
              </a:rPr>
              <a:t>: PS </a:t>
            </a:r>
            <a:r>
              <a:rPr lang="lv-LV" sz="1800" dirty="0" smtClean="0">
                <a:latin typeface="Calibri" pitchFamily="34" charset="0"/>
              </a:rPr>
              <a:t>režīms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Inmarsat </a:t>
            </a:r>
            <a:r>
              <a:rPr lang="en-US" sz="1800" dirty="0" smtClean="0">
                <a:latin typeface="Calibri" pitchFamily="34" charset="0"/>
              </a:rPr>
              <a:t>BGAN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lv-LV" sz="1800" dirty="0" smtClean="0">
                <a:latin typeface="Calibri" pitchFamily="34" charset="0"/>
              </a:rPr>
              <a:t>opcija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cxnSp>
        <p:nvCxnSpPr>
          <p:cNvPr id="22534" name="Straight Connector 10"/>
          <p:cNvCxnSpPr>
            <a:cxnSpLocks noChangeShapeType="1"/>
          </p:cNvCxnSpPr>
          <p:nvPr/>
        </p:nvCxnSpPr>
        <p:spPr bwMode="auto">
          <a:xfrm flipH="1" flipV="1">
            <a:off x="4752975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22535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253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253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254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253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latin typeface="Calibri" pitchFamily="34" charset="0"/>
                </a:rPr>
                <a:t>Most flexible portable codec on the market</a:t>
              </a:r>
              <a:endParaRPr lang="en-US" sz="1600" b="1"/>
            </a:p>
          </p:txBody>
        </p:sp>
      </p:grpSp>
      <p:sp>
        <p:nvSpPr>
          <p:cNvPr id="22536" name="Inhaltsplatzhalter 2"/>
          <p:cNvSpPr>
            <a:spLocks/>
          </p:cNvSpPr>
          <p:nvPr/>
        </p:nvSpPr>
        <p:spPr bwMode="auto">
          <a:xfrm>
            <a:off x="4752975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Iebūvēts skaņas mikseris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3 </a:t>
            </a:r>
            <a:r>
              <a:rPr lang="lv-LV" sz="1800" dirty="0" smtClean="0">
                <a:latin typeface="Calibri" pitchFamily="34" charset="0"/>
              </a:rPr>
              <a:t>Mikrofona</a:t>
            </a:r>
            <a:r>
              <a:rPr lang="en-US" sz="1800" dirty="0" smtClean="0">
                <a:latin typeface="Calibri" pitchFamily="34" charset="0"/>
              </a:rPr>
              <a:t>/ </a:t>
            </a:r>
            <a:r>
              <a:rPr lang="lv-LV" sz="1800" dirty="0" smtClean="0">
                <a:latin typeface="Calibri" pitchFamily="34" charset="0"/>
              </a:rPr>
              <a:t>Līnijas ieejas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</a:t>
            </a:r>
            <a:r>
              <a:rPr lang="lv-LV" sz="1800" dirty="0" smtClean="0">
                <a:latin typeface="Calibri" pitchFamily="34" charset="0"/>
              </a:rPr>
              <a:t>Austiņu izejas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</a:t>
            </a:r>
            <a:r>
              <a:rPr lang="lv-LV" sz="1800" dirty="0" smtClean="0">
                <a:latin typeface="Calibri" pitchFamily="34" charset="0"/>
              </a:rPr>
              <a:t>Līniju izejas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Katrai ieejai – HP filtrs un Limiteris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Mono vai Stereo darbības režīms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Ieraksta iespēja SD kartē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USB </a:t>
            </a:r>
            <a:r>
              <a:rPr lang="lv-LV" sz="1800" dirty="0" smtClean="0">
                <a:latin typeface="Calibri" pitchFamily="34" charset="0"/>
              </a:rPr>
              <a:t>savienojums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2" grpId="0"/>
      <p:bldP spid="22533" grpId="0"/>
      <p:bldP spid="225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Tīklu opcijas</a:t>
            </a:r>
            <a:endParaRPr lang="en-US" sz="1600" b="1" dirty="0"/>
          </a:p>
        </p:txBody>
      </p:sp>
      <p:cxnSp>
        <p:nvCxnSpPr>
          <p:cNvPr id="24578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79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Versijas un opcijas</a:t>
            </a:r>
            <a:endParaRPr lang="en-US" sz="2000" dirty="0"/>
          </a:p>
        </p:txBody>
      </p:sp>
      <p:sp>
        <p:nvSpPr>
          <p:cNvPr id="24580" name="Textplatzhalter 5"/>
          <p:cNvSpPr txBox="1">
            <a:spLocks/>
          </p:cNvSpPr>
          <p:nvPr/>
        </p:nvSpPr>
        <p:spPr bwMode="auto">
          <a:xfrm>
            <a:off x="399823" y="4507139"/>
            <a:ext cx="3933825" cy="42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Papildus funkcijas</a:t>
            </a:r>
            <a:endParaRPr lang="en-US" sz="1600" b="1" dirty="0"/>
          </a:p>
        </p:txBody>
      </p:sp>
      <p:sp>
        <p:nvSpPr>
          <p:cNvPr id="24581" name="Inhaltsplatzhalter 2"/>
          <p:cNvSpPr>
            <a:spLocks/>
          </p:cNvSpPr>
          <p:nvPr/>
        </p:nvSpPr>
        <p:spPr bwMode="auto">
          <a:xfrm>
            <a:off x="457200" y="2057400"/>
            <a:ext cx="3933825" cy="183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IP </a:t>
            </a:r>
            <a:r>
              <a:rPr lang="lv-LV" sz="1800" dirty="0" smtClean="0">
                <a:latin typeface="Calibri" pitchFamily="34" charset="0"/>
              </a:rPr>
              <a:t>standartā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ISDN </a:t>
            </a:r>
            <a:r>
              <a:rPr lang="en-US" sz="1800" dirty="0" smtClean="0">
                <a:latin typeface="Calibri" pitchFamily="34" charset="0"/>
              </a:rPr>
              <a:t>2B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lv-LV" sz="1800" dirty="0" smtClean="0">
                <a:latin typeface="Calibri" pitchFamily="34" charset="0"/>
              </a:rPr>
              <a:t>opcija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POTS (</a:t>
            </a:r>
            <a:r>
              <a:rPr lang="en-US" sz="1800" dirty="0" smtClean="0">
                <a:latin typeface="Calibri" pitchFamily="34" charset="0"/>
              </a:rPr>
              <a:t>Op</a:t>
            </a:r>
            <a:r>
              <a:rPr lang="lv-LV" sz="1800" dirty="0" smtClean="0">
                <a:latin typeface="Calibri" pitchFamily="34" charset="0"/>
              </a:rPr>
              <a:t>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Mobilie/</a:t>
            </a:r>
            <a:r>
              <a:rPr lang="en-US" sz="1800" dirty="0" smtClean="0">
                <a:latin typeface="Calibri" pitchFamily="34" charset="0"/>
              </a:rPr>
              <a:t>HD </a:t>
            </a:r>
            <a:r>
              <a:rPr lang="en-US" sz="1800" dirty="0" smtClean="0">
                <a:latin typeface="Calibri" pitchFamily="34" charset="0"/>
              </a:rPr>
              <a:t>Voice-4G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lv-LV" sz="1800" dirty="0" smtClean="0">
                <a:latin typeface="Calibri" pitchFamily="34" charset="0"/>
              </a:rPr>
              <a:t>Opcija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Inmarsat BGAN 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en-US" sz="1800" dirty="0" smtClean="0">
                <a:latin typeface="Calibri" pitchFamily="34" charset="0"/>
              </a:rPr>
              <a:t>Op</a:t>
            </a:r>
            <a:r>
              <a:rPr lang="lv-LV" sz="1800" dirty="0" smtClean="0">
                <a:latin typeface="Calibri" pitchFamily="34" charset="0"/>
              </a:rPr>
              <a:t>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24582" name="Straight Connector 10"/>
          <p:cNvCxnSpPr>
            <a:cxnSpLocks noChangeShapeType="1"/>
          </p:cNvCxnSpPr>
          <p:nvPr/>
        </p:nvCxnSpPr>
        <p:spPr bwMode="auto">
          <a:xfrm flipH="1" flipV="1">
            <a:off x="399823" y="4926143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84" name="Inhaltsplatzhalter 2"/>
          <p:cNvSpPr>
            <a:spLocks/>
          </p:cNvSpPr>
          <p:nvPr/>
        </p:nvSpPr>
        <p:spPr bwMode="auto">
          <a:xfrm>
            <a:off x="461055" y="5121254"/>
            <a:ext cx="8286750" cy="124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dirty="0" smtClean="0">
                <a:latin typeface="Calibri" pitchFamily="34" charset="0"/>
              </a:rPr>
              <a:t>Skaņas ieraksts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: </a:t>
            </a:r>
            <a:r>
              <a:rPr lang="lv-LV" sz="1800" dirty="0" smtClean="0">
                <a:latin typeface="Calibri" pitchFamily="34" charset="0"/>
              </a:rPr>
              <a:t>SD Kartē, Mono vai Stereo </a:t>
            </a:r>
            <a:r>
              <a:rPr lang="en-US" sz="1800" dirty="0" smtClean="0">
                <a:latin typeface="Calibri" pitchFamily="34" charset="0"/>
              </a:rPr>
              <a:t>+ </a:t>
            </a:r>
            <a:r>
              <a:rPr lang="lv-LV" sz="1800" dirty="0" smtClean="0">
                <a:latin typeface="Calibri" pitchFamily="34" charset="0"/>
              </a:rPr>
              <a:t>vienkārša skaņas montāža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lv-LV" sz="1800" dirty="0" smtClean="0">
                <a:latin typeface="Calibri" pitchFamily="34" charset="0"/>
              </a:rPr>
              <a:t>opcija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80" grpId="0"/>
      <p:bldP spid="24581" grpId="0"/>
      <p:bldP spid="245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Positioning</a:t>
            </a:r>
            <a:endParaRPr lang="en-US" sz="1600" b="1" dirty="0"/>
          </a:p>
        </p:txBody>
      </p:sp>
      <p:cxnSp>
        <p:nvCxnSpPr>
          <p:cNvPr id="2662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662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Pozicionējums</a:t>
            </a:r>
            <a:endParaRPr lang="en-US" sz="2000" dirty="0"/>
          </a:p>
        </p:txBody>
      </p:sp>
      <p:sp>
        <p:nvSpPr>
          <p:cNvPr id="2662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26629" name="Inhaltsplatzhalter 2"/>
          <p:cNvSpPr>
            <a:spLocks/>
          </p:cNvSpPr>
          <p:nvPr/>
        </p:nvSpPr>
        <p:spPr bwMode="auto">
          <a:xfrm>
            <a:off x="457200" y="2057400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Pārvietojamo kodeku «Šveices Nazītis»</a:t>
            </a:r>
            <a:endParaRPr lang="en-US" sz="20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Portatīva un autonoma iekārta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2000" dirty="0" smtClean="0">
                <a:latin typeface="Calibri" pitchFamily="34" charset="0"/>
              </a:rPr>
              <a:t>Augstvērtīga iekārta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663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663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663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663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663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 smtClean="0">
                  <a:latin typeface="Calibri" pitchFamily="34" charset="0"/>
                </a:rPr>
                <a:t>Daudzpusīgākais un portatīvākais kodeks tirgū</a:t>
              </a:r>
              <a:endParaRPr lang="en-US" sz="1600" b="1" dirty="0"/>
            </a:p>
          </p:txBody>
        </p:sp>
      </p:grpSp>
      <p:sp>
        <p:nvSpPr>
          <p:cNvPr id="2663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4" y="1441450"/>
            <a:ext cx="2049236" cy="27323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86" y="3407230"/>
            <a:ext cx="2694357" cy="202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Scoopy+ S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Some big features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Integrēta</a:t>
            </a:r>
            <a:r>
              <a:rPr lang="en-US" sz="2000" dirty="0" smtClean="0">
                <a:latin typeface="Calibri" charset="0"/>
              </a:rPr>
              <a:t>,</a:t>
            </a:r>
            <a:r>
              <a:rPr lang="lv-LV" sz="2000" dirty="0" smtClean="0">
                <a:latin typeface="Calibri" charset="0"/>
              </a:rPr>
              <a:t> viegla, un autonoma iekārta </a:t>
            </a:r>
            <a:r>
              <a:rPr lang="en-US" sz="2000" dirty="0" smtClean="0">
                <a:latin typeface="Calibri" charset="0"/>
              </a:rPr>
              <a:t>: </a:t>
            </a:r>
            <a:r>
              <a:rPr lang="lv-LV" sz="2000" i="1" dirty="0" smtClean="0">
                <a:latin typeface="Calibri" charset="0"/>
              </a:rPr>
              <a:t>ļoti </a:t>
            </a:r>
            <a:r>
              <a:rPr lang="lv-LV" sz="2000" dirty="0" smtClean="0">
                <a:latin typeface="Calibri" charset="0"/>
              </a:rPr>
              <a:t>portatīva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Augstvērtīgs skaņas trakts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Saprotams lietotāja interfeiss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Jaudīgs iebūvēts HTML serveris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4SB ADPCM</a:t>
            </a: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:</a:t>
            </a:r>
            <a:r>
              <a:rPr lang="lv-LV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 Ārkārtīgi zema aizture ISDN tīklos</a:t>
            </a:r>
            <a:endParaRPr lang="en-US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</a:t>
            </a:r>
            <a:r>
              <a:rPr lang="en-US" sz="2000" dirty="0" smtClean="0">
                <a:latin typeface="Calibri" charset="0"/>
              </a:rPr>
              <a:t> ISDN</a:t>
            </a:r>
            <a:r>
              <a:rPr lang="lv-LV" sz="2000" dirty="0" smtClean="0">
                <a:latin typeface="Calibri" charset="0"/>
              </a:rPr>
              <a:t> tīkliem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>
                <a:latin typeface="Calibri" charset="0"/>
              </a:rPr>
              <a:t>Savietojams ar </a:t>
            </a:r>
            <a:r>
              <a:rPr lang="en-US" sz="2000" dirty="0" smtClean="0">
                <a:latin typeface="Calibri" charset="0"/>
              </a:rPr>
              <a:t>SIP</a:t>
            </a:r>
            <a:r>
              <a:rPr lang="lv-LV" sz="2000" dirty="0" smtClean="0">
                <a:latin typeface="Calibri" charset="0"/>
              </a:rPr>
              <a:t> protokolu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lv-LV" sz="2000" dirty="0" smtClean="0">
                <a:latin typeface="Calibri" charset="0"/>
              </a:rPr>
              <a:t> </a:t>
            </a:r>
            <a:r>
              <a:rPr lang="lv-LV" sz="2000" dirty="0">
                <a:latin typeface="Calibri" charset="0"/>
              </a:rPr>
              <a:t>un atbilstošs</a:t>
            </a:r>
            <a:r>
              <a:rPr lang="en-US" sz="2000" dirty="0">
                <a:latin typeface="Calibri" charset="0"/>
              </a:rPr>
              <a:t> EBU Tech 3326 (N/ACIP)</a:t>
            </a:r>
            <a:r>
              <a:rPr lang="lv-LV" sz="2000" dirty="0">
                <a:latin typeface="Calibri" charset="0"/>
              </a:rPr>
              <a:t> standartam</a:t>
            </a:r>
            <a:endParaRPr lang="en-US" sz="2000" dirty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Ieraksta funkcijas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Iebūvēts</a:t>
            </a: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 </a:t>
            </a:r>
            <a:r>
              <a:rPr lang="lv-LV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bezvadu </a:t>
            </a: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GSM/3G/UMTS/EDGE</a:t>
            </a:r>
            <a:r>
              <a:rPr lang="lv-LV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 atbalsts</a:t>
            </a:r>
            <a:endParaRPr lang="en-US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HD </a:t>
            </a: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Voice</a:t>
            </a:r>
            <a:r>
              <a:rPr lang="lv-LV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 atbalsts</a:t>
            </a:r>
            <a:endParaRPr lang="en-US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Balss režīmu var lietot savstarpējai koordinācijai.</a:t>
            </a:r>
            <a:endParaRPr lang="en-US" sz="2000" dirty="0" smtClean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AETA </a:t>
            </a:r>
            <a:r>
              <a:rPr lang="lv-LV" dirty="0" smtClean="0">
                <a:latin typeface="Arial" charset="0"/>
              </a:rPr>
              <a:t>Kodeki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lv-LV" dirty="0" smtClean="0">
                <a:latin typeface="Arial" charset="0"/>
              </a:rPr>
              <a:t>Vadības sistēmas</a:t>
            </a:r>
            <a:endParaRPr lang="en-US" dirty="0" smtClean="0">
              <a:latin typeface="Arial" charset="0"/>
            </a:endParaRPr>
          </a:p>
        </p:txBody>
      </p:sp>
      <p:sp>
        <p:nvSpPr>
          <p:cNvPr id="34818" name="Espace réservé du contenu 2"/>
          <p:cNvSpPr>
            <a:spLocks noGrp="1"/>
          </p:cNvSpPr>
          <p:nvPr>
            <p:ph idx="1"/>
          </p:nvPr>
        </p:nvSpPr>
        <p:spPr>
          <a:xfrm>
            <a:off x="457200" y="1462088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Scoop Manager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lv-LV" dirty="0" smtClean="0">
                <a:latin typeface="Arial" charset="0"/>
              </a:rPr>
              <a:t>Centralizēta visu AETA kodeku vadības sistēma</a:t>
            </a:r>
            <a:endParaRPr lang="en-US" dirty="0" smtClean="0">
              <a:latin typeface="Arial" charset="0"/>
            </a:endParaRPr>
          </a:p>
          <a:p>
            <a:pPr lvl="1"/>
            <a:r>
              <a:rPr lang="lv-LV" dirty="0" smtClean="0">
                <a:latin typeface="Arial" charset="0"/>
              </a:rPr>
              <a:t>Elastīga un ļoti ergonomiska</a:t>
            </a:r>
            <a:endParaRPr lang="en-US" dirty="0" smtClean="0">
              <a:latin typeface="Arial" charset="0"/>
            </a:endParaRPr>
          </a:p>
          <a:p>
            <a:pPr lvl="1"/>
            <a:endParaRPr lang="en-US" dirty="0" smtClean="0">
              <a:latin typeface="Arial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488" y="1260475"/>
            <a:ext cx="4719637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AETA </a:t>
            </a:r>
            <a:r>
              <a:rPr lang="lv-LV" dirty="0" smtClean="0">
                <a:latin typeface="Arial" charset="0"/>
              </a:rPr>
              <a:t>Kodeki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lv-LV" dirty="0" smtClean="0">
                <a:latin typeface="Arial" charset="0"/>
              </a:rPr>
              <a:t>Vadības sistēmas</a:t>
            </a:r>
            <a:endParaRPr lang="en-US" dirty="0" smtClean="0">
              <a:latin typeface="Arial" charset="0"/>
            </a:endParaRPr>
          </a:p>
        </p:txBody>
      </p:sp>
      <p:sp>
        <p:nvSpPr>
          <p:cNvPr id="35842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GTC112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lv-LV" dirty="0" smtClean="0">
                <a:latin typeface="Arial" charset="0"/>
              </a:rPr>
              <a:t>Centralizēta matricas tipa vadības sistēma, kas papildina sistēmas, kurās ir vairāki kodeki.</a:t>
            </a:r>
            <a:endParaRPr lang="en-US" dirty="0" smtClean="0">
              <a:latin typeface="Arial" charset="0"/>
            </a:endParaRPr>
          </a:p>
          <a:p>
            <a:pPr lvl="1"/>
            <a:r>
              <a:rPr lang="lv-LV" dirty="0" smtClean="0">
                <a:latin typeface="Arial" charset="0"/>
              </a:rPr>
              <a:t>Tiek ievietota skaņas traktā starp ieejām un izejām</a:t>
            </a:r>
            <a:endParaRPr lang="en-US" dirty="0" smtClean="0">
              <a:latin typeface="Arial" charset="0"/>
            </a:endParaRPr>
          </a:p>
          <a:p>
            <a:pPr lvl="1"/>
            <a:r>
              <a:rPr lang="lv-LV" dirty="0" smtClean="0">
                <a:latin typeface="Arial" charset="0"/>
              </a:rPr>
              <a:t>Ergonomisks ārejais vadības panelis</a:t>
            </a:r>
            <a:endParaRPr lang="en-US" dirty="0" smtClean="0">
              <a:latin typeface="Arial" charset="0"/>
            </a:endParaRPr>
          </a:p>
          <a:p>
            <a:pPr lvl="1"/>
            <a:endParaRPr lang="en-US" dirty="0" smtClean="0">
              <a:latin typeface="Arial" charset="0"/>
            </a:endParaRPr>
          </a:p>
        </p:txBody>
      </p:sp>
      <p:pic>
        <p:nvPicPr>
          <p:cNvPr id="35844" name="Picture 2" descr="C:\Users\sdejaham\AppData\Local\Microsoft\Windows\Temporary Internet Files\Content.Outlook\AAG6N7L2\P9060059 (2).JPG"/>
          <p:cNvPicPr>
            <a:picLocks noChangeAspect="1" noChangeArrowheads="1"/>
          </p:cNvPicPr>
          <p:nvPr/>
        </p:nvPicPr>
        <p:blipFill>
          <a:blip r:embed="rId2"/>
          <a:srcRect l="4118" t="26678" b="11012"/>
          <a:stretch>
            <a:fillRect/>
          </a:stretch>
        </p:blipFill>
        <p:spPr bwMode="auto">
          <a:xfrm>
            <a:off x="4367213" y="1455738"/>
            <a:ext cx="45894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Users\sdejaham\AppData\Local\Microsoft\Windows\Temporary Internet Files\Content.Outlook\AAG6N7L2\P9060040 (2).JPG"/>
          <p:cNvPicPr>
            <a:picLocks noChangeAspect="1" noChangeArrowheads="1"/>
          </p:cNvPicPr>
          <p:nvPr/>
        </p:nvPicPr>
        <p:blipFill>
          <a:blip r:embed="rId3"/>
          <a:srcRect l="8818" t="11571" r="12195" b="9131"/>
          <a:stretch>
            <a:fillRect/>
          </a:stretch>
        </p:blipFill>
        <p:spPr bwMode="auto">
          <a:xfrm>
            <a:off x="5572125" y="3943350"/>
            <a:ext cx="30162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>
            <a:normAutofit/>
          </a:bodyPr>
          <a:lstStyle/>
          <a:p>
            <a:r>
              <a:rPr lang="lv-LV" dirty="0" smtClean="0">
                <a:latin typeface="Calibri" pitchFamily="34" charset="0"/>
              </a:rPr>
              <a:t>Statnē iemontējamais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</a:t>
            </a:r>
            <a:r>
              <a:rPr lang="lv-LV" dirty="0" smtClean="0">
                <a:latin typeface="Calibri" pitchFamily="34" charset="0"/>
              </a:rPr>
              <a:t>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4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821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Radio Studija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2086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Notikuma vieta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2000" dirty="0" smtClean="0">
                <a:latin typeface="Calibri" pitchFamily="34" charset="0"/>
              </a:rPr>
              <a:t>Pārvietojamais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apraide izmantojot IP/Ethernet tīklu</a:t>
            </a:r>
            <a:endParaRPr lang="lv-LV" dirty="0" smtClean="0">
              <a:latin typeface="Arial" charset="0"/>
            </a:endParaRPr>
          </a:p>
          <a:p>
            <a:r>
              <a:rPr lang="lv-LV" dirty="0" smtClean="0">
                <a:latin typeface="Arial" charset="0"/>
              </a:rPr>
              <a:t>ar </a:t>
            </a:r>
            <a:r>
              <a:rPr lang="en-US" dirty="0" smtClean="0">
                <a:latin typeface="Arial" charset="0"/>
              </a:rPr>
              <a:t>AETA</a:t>
            </a:r>
            <a:r>
              <a:rPr lang="lv-LV" dirty="0" smtClean="0">
                <a:latin typeface="Arial" charset="0"/>
              </a:rPr>
              <a:t> kodekiem</a:t>
            </a:r>
            <a:endParaRPr lang="en-US" dirty="0" smtClean="0"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21936" y="1424265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2632105" y="1982962"/>
            <a:ext cx="2281727" cy="84702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32105" y="1982962"/>
            <a:ext cx="0" cy="634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92325" y="3977523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19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STUN </a:t>
            </a:r>
            <a:r>
              <a:rPr lang="lv-LV" sz="1400" dirty="0" smtClean="0">
                <a:latin typeface="Calibri" pitchFamily="34" charset="0"/>
              </a:rPr>
              <a:t>serveris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25" y="1833310"/>
            <a:ext cx="476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3" grpId="0"/>
      <p:bldP spid="22" grpId="0"/>
      <p:bldP spid="23" grpId="0"/>
      <p:bldP spid="26" grpId="0"/>
      <p:bldP spid="2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576129" y="2087670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Statnē montējamais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84403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Studija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2077" y="1295531"/>
            <a:ext cx="2086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Notikuma vieta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2000" dirty="0" smtClean="0">
                <a:latin typeface="Calibri" pitchFamily="34" charset="0"/>
              </a:rPr>
              <a:t>Pārvietojamais 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200" y="290557"/>
            <a:ext cx="6961032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apraide izmantojot 4G/ LTE pārraidei no notikuma vietas, un IP tīklu signāla saņemšanai, ar AETA kodekiem.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81694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2159758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Mobilais Datu Savienojums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4G </a:t>
            </a:r>
            <a:r>
              <a:rPr lang="lv-LV" sz="1400" dirty="0" smtClean="0">
                <a:latin typeface="Calibri" pitchFamily="34" charset="0"/>
              </a:rPr>
              <a:t>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284256" y="1295531"/>
            <a:ext cx="1690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SIP </a:t>
            </a:r>
            <a:r>
              <a:rPr lang="lv-LV" sz="1400" dirty="0" smtClean="0">
                <a:latin typeface="Calibri" pitchFamily="34" charset="0"/>
              </a:rPr>
              <a:t>starpniekserveris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9576" y="3962237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6940"/>
          <a:stretch>
            <a:fillRect/>
          </a:stretch>
        </p:blipFill>
        <p:spPr>
          <a:xfrm>
            <a:off x="4752974" y="4060256"/>
            <a:ext cx="3990977" cy="1317184"/>
          </a:xfrm>
          <a:prstGeom prst="rect">
            <a:avLst/>
          </a:prstGeom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535113"/>
            <a:ext cx="483601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Produktu veids: stacionārās sistēmas</a:t>
            </a:r>
            <a:endParaRPr lang="en-US" sz="1600" b="1" dirty="0"/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AETA </a:t>
            </a:r>
            <a:r>
              <a:rPr lang="lv-LV" sz="2000" dirty="0" smtClean="0">
                <a:latin typeface="Calibri" pitchFamily="34" charset="0"/>
              </a:rPr>
              <a:t>kodeki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Pārskats</a:t>
            </a:r>
            <a:endParaRPr lang="en-US" sz="2000" dirty="0"/>
          </a:p>
        </p:txBody>
      </p:sp>
      <p:sp>
        <p:nvSpPr>
          <p:cNvPr id="8197" name="Textplatzhalter 5"/>
          <p:cNvSpPr txBox="1">
            <a:spLocks/>
          </p:cNvSpPr>
          <p:nvPr/>
        </p:nvSpPr>
        <p:spPr bwMode="auto">
          <a:xfrm>
            <a:off x="4752975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3"/>
            <a:ext cx="3933825" cy="35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latin typeface="Calibri" panose="020F0502020204030204" pitchFamily="34" charset="0"/>
              </a:rPr>
              <a:t>Visi tīkli -1U izmēra formātā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S-IP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latin typeface="Calibri" panose="020F0502020204030204" pitchFamily="34" charset="0"/>
              </a:rPr>
              <a:t>IP Kodeks bez priekšējā paneļa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SCOOPFONE HD-R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800" dirty="0" smtClean="0">
                <a:latin typeface="Calibri" pitchFamily="34" charset="0"/>
              </a:rPr>
              <a:t>GSM/HD-Voice mobilajiem tīkliem</a:t>
            </a: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SCOOPFONE </a:t>
            </a:r>
            <a:r>
              <a:rPr lang="en-US" sz="1800" dirty="0" smtClean="0">
                <a:latin typeface="Calibri" pitchFamily="34" charset="0"/>
              </a:rPr>
              <a:t>4G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800" dirty="0" smtClean="0">
                <a:latin typeface="Calibri" pitchFamily="34" charset="0"/>
              </a:rPr>
              <a:t>GSM/HD-Voice tīkliem ar 4G atbalstu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28625" y="5728685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/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 smtClean="0">
                  <a:latin typeface="Calibri" pitchFamily="34" charset="0"/>
                </a:rPr>
                <a:t>Audio kodeki visām situācijām – kontribūcijai un distribūcijai, no studijas un ārpus tās</a:t>
              </a:r>
              <a:endParaRPr lang="en-US" sz="1600" b="1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3106472"/>
            <a:ext cx="4032926" cy="867080"/>
          </a:xfrm>
          <a:prstGeom prst="rect">
            <a:avLst/>
          </a:prstGeom>
        </p:spPr>
      </p:pic>
      <p:pic>
        <p:nvPicPr>
          <p:cNvPr id="15" name="Image 14" descr="scoop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32063"/>
            <a:ext cx="4342961" cy="123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576129" y="2087670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Stacionārais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22" name="Rectangle 21"/>
          <p:cNvSpPr/>
          <p:nvPr/>
        </p:nvSpPr>
        <p:spPr>
          <a:xfrm>
            <a:off x="6274700" y="4308886"/>
            <a:ext cx="11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4523" y="1295531"/>
            <a:ext cx="2121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Notikuma Vieta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2000" dirty="0" smtClean="0">
                <a:latin typeface="Calibri" pitchFamily="34" charset="0"/>
              </a:rPr>
              <a:t>Pārvietojamais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Radio pārraide izmantojot 4G/LTE savienojumu notikuma vietā un Radio Studijā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81694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213250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Mobilais datu savienojums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4G/LTE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8400">
            <a:off x="5530753" y="4246958"/>
            <a:ext cx="932489" cy="3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690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SIP </a:t>
            </a:r>
            <a:r>
              <a:rPr lang="lv-LV" sz="1400" dirty="0" smtClean="0">
                <a:latin typeface="Calibri" pitchFamily="34" charset="0"/>
              </a:rPr>
              <a:t>starpniekserveris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738476" y="4025731"/>
            <a:ext cx="2159758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Mobilais Datu Savienojums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4G/LTE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3492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Stacionārais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2G/3G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Studija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615" y="1302939"/>
            <a:ext cx="2121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Notikuma Vieta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1926036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2000" dirty="0" smtClean="0">
                <a:latin typeface="Calibri" pitchFamily="34" charset="0"/>
              </a:rPr>
              <a:t>Pārvietojamais 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Reportāžas un intervijas,izmantojot GSM tīklu un  HD Voice funkcionalitāti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39" y="1295531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521936" y="1424265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HD </a:t>
            </a:r>
            <a:r>
              <a:rPr lang="lv-LV" sz="1400" dirty="0" err="1" smtClean="0">
                <a:latin typeface="Calibri" pitchFamily="34" charset="0"/>
              </a:rPr>
              <a:t>Voice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2G/3G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Mobilais tīkls</a:t>
              </a:r>
              <a:endParaRPr lang="lv-LV" sz="1400" dirty="0" smtClean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2G/3G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7053" y="3977523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13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Stacionārais kodeks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2G/3G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Studija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2086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dirty="0" smtClean="0">
                <a:latin typeface="Calibri" pitchFamily="34" charset="0"/>
              </a:rPr>
              <a:t>Notikuma vieta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99776" y="1982748"/>
            <a:ext cx="1926036" cy="72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lv-LV" sz="1600" dirty="0" smtClean="0">
                <a:latin typeface="Calibri" pitchFamily="34" charset="0"/>
              </a:rPr>
              <a:t>Jebkurš viedtālrunis, ar HD Voice atbalstu</a:t>
            </a:r>
            <a:endParaRPr lang="en-US" sz="16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Reportāžas/ un intervijas, izmantojot GSM tīklu savienojumam, un HD Voice funkcionalitāti signāla pārraidei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91" y="2085820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256684" y="1439408"/>
            <a:ext cx="858377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HD-Voice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2G </a:t>
            </a:r>
            <a:r>
              <a:rPr lang="lv-LV" sz="1400" dirty="0" smtClean="0">
                <a:latin typeface="Calibri" pitchFamily="34" charset="0"/>
              </a:rPr>
              <a:t>/ </a:t>
            </a:r>
            <a:r>
              <a:rPr lang="lv-LV" sz="1400" dirty="0" smtClean="0">
                <a:latin typeface="Calibri" pitchFamily="34" charset="0"/>
              </a:rPr>
              <a:t>3G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Mobilais Tīkls</a:t>
              </a:r>
              <a:endParaRPr lang="lv-LV" sz="1400" dirty="0" smtClean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2G</a:t>
              </a:r>
              <a:r>
                <a:rPr lang="lv-LV" sz="1400" dirty="0" smtClean="0">
                  <a:latin typeface="Calibri" pitchFamily="34" charset="0"/>
                </a:rPr>
                <a:t> </a:t>
              </a:r>
              <a:r>
                <a:rPr lang="lv-LV" sz="1400" dirty="0" smtClean="0">
                  <a:latin typeface="Calibri" pitchFamily="34" charset="0"/>
                </a:rPr>
                <a:t>/ </a:t>
              </a:r>
              <a:r>
                <a:rPr lang="lv-LV" sz="1400" dirty="0" smtClean="0">
                  <a:latin typeface="Calibri" pitchFamily="34" charset="0"/>
                </a:rPr>
                <a:t>3G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65541" y="4145028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46" y="2162839"/>
            <a:ext cx="1151457" cy="19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 smtClean="0">
                <a:latin typeface="Arial" charset="0"/>
              </a:rPr>
              <a:t>HD Voice standartu atbalstošu iekārtu saraksts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2586" y="1646189"/>
            <a:ext cx="5013399" cy="448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>
                <a:latin typeface="Arial" charset="0"/>
              </a:rPr>
              <a:t>HD Voice standartu atbalstošu iekārtu saraksts</a:t>
            </a:r>
            <a:endParaRPr lang="en-US" dirty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6232" y="1991228"/>
            <a:ext cx="5707641" cy="40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lv-LV" dirty="0">
                <a:latin typeface="Arial" charset="0"/>
              </a:rPr>
              <a:t>HD Voice standartu atbalstošu iekārtu saraksts</a:t>
            </a:r>
            <a:endParaRPr lang="en-US" dirty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8626" y="1974044"/>
            <a:ext cx="5642854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endParaRPr lang="en-US" dirty="0" smtClean="0">
              <a:latin typeface="Arial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030764" y="959679"/>
            <a:ext cx="7178675" cy="29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pPr algn="ctr"/>
            <a:r>
              <a:rPr lang="lv-LV" sz="7200" dirty="0" smtClean="0">
                <a:latin typeface="Arial" charset="0"/>
              </a:rPr>
              <a:t>Paldies!</a:t>
            </a:r>
            <a:endParaRPr lang="en-US" sz="7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coopFone HD - FLU, displ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023" y="3253842"/>
            <a:ext cx="2157904" cy="1438603"/>
          </a:xfrm>
          <a:prstGeom prst="rect">
            <a:avLst/>
          </a:prstGeom>
        </p:spPr>
      </p:pic>
      <p:pic>
        <p:nvPicPr>
          <p:cNvPr id="8193" name="Image 15" descr="DSC04741_de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1144" y="1633587"/>
            <a:ext cx="3239009" cy="216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solidFill>
                  <a:srgbClr val="000000"/>
                </a:solidFill>
                <a:latin typeface="Calibri" pitchFamily="34" charset="0"/>
              </a:rPr>
              <a:t>Produktu veids</a:t>
            </a: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lv-LV" sz="1800" b="1" dirty="0" smtClean="0">
                <a:solidFill>
                  <a:srgbClr val="000000"/>
                </a:solidFill>
                <a:latin typeface="Calibri" pitchFamily="34" charset="0"/>
              </a:rPr>
              <a:t>Pārvietojamie kodeki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AETA </a:t>
            </a:r>
            <a:r>
              <a:rPr lang="lv-LV" sz="2000" dirty="0" smtClean="0">
                <a:solidFill>
                  <a:srgbClr val="000000"/>
                </a:solidFill>
                <a:latin typeface="Calibri" pitchFamily="34" charset="0"/>
              </a:rPr>
              <a:t>kodeki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lv-LV" sz="2000" dirty="0" smtClean="0">
                <a:solidFill>
                  <a:srgbClr val="000000"/>
                </a:solidFill>
                <a:latin typeface="Calibri" pitchFamily="34" charset="0"/>
              </a:rPr>
              <a:t>Pārskats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2"/>
            <a:ext cx="5374727" cy="361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SCOOPY+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Mobilajiem (Datu/Balss)/IP/Fiksētajiem (ISDN, POTS) + Satelītu 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(BGAN) tīkliem / 3 ieejas /Stereo 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HD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lv-LV" sz="1600" dirty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obilajiem tīkliem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(Balss režīmā) / 2 ieejas /Mono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4G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Mobilajiem tīkliem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Balss un Datu režīmos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/2 </a:t>
            </a:r>
            <a:r>
              <a:rPr lang="lv-LV" sz="1600" dirty="0" smtClean="0">
                <a:solidFill>
                  <a:srgbClr val="000000"/>
                </a:solidFill>
                <a:latin typeface="Calibri" pitchFamily="34" charset="0"/>
              </a:rPr>
              <a:t>ieejas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/Mono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28625" y="5905510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Codecs for all applications, contribution and distribution, studio or outside</a:t>
              </a:r>
              <a:endParaRPr lang="en-US" sz="1600" b="1">
                <a:solidFill>
                  <a:srgbClr val="000000"/>
                </a:solidFill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88" y="4279116"/>
            <a:ext cx="23336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AETA </a:t>
            </a:r>
            <a:r>
              <a:rPr lang="lv-LV" dirty="0" smtClean="0">
                <a:latin typeface="Calibri" pitchFamily="34" charset="0"/>
              </a:rPr>
              <a:t>kodeki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lv-LV" dirty="0" smtClean="0">
                <a:latin typeface="Calibri" pitchFamily="34" charset="0"/>
              </a:rPr>
              <a:t>Tīkli un kodēšanas algoritmu matrica</a:t>
            </a:r>
            <a:endParaRPr lang="en-US" dirty="0" smtClean="0"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1475" y="5853113"/>
            <a:ext cx="8286750" cy="804862"/>
            <a:chOff x="288" y="3417"/>
            <a:chExt cx="5220" cy="507"/>
          </a:xfrm>
        </p:grpSpPr>
        <p:grpSp>
          <p:nvGrpSpPr>
            <p:cNvPr id="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0260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0261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0259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 smtClean="0">
                  <a:latin typeface="Calibri" pitchFamily="34" charset="0"/>
                </a:rPr>
                <a:t>Kodeki visiem tīkliem un plašs algoritmu klāsts</a:t>
              </a:r>
              <a:endParaRPr lang="en-US" sz="1600" b="1" dirty="0"/>
            </a:p>
          </p:txBody>
        </p:sp>
      </p:grp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503168"/>
              </p:ext>
            </p:extLst>
          </p:nvPr>
        </p:nvGraphicFramePr>
        <p:xfrm>
          <a:off x="371476" y="1333145"/>
          <a:ext cx="7883760" cy="4247261"/>
        </p:xfrm>
        <a:graphic>
          <a:graphicData uri="http://schemas.openxmlformats.org/drawingml/2006/table">
            <a:tbl>
              <a:tblPr/>
              <a:tblGrid>
                <a:gridCol w="1455194"/>
                <a:gridCol w="1069479"/>
                <a:gridCol w="1069479"/>
                <a:gridCol w="1075325"/>
                <a:gridCol w="1075325"/>
                <a:gridCol w="1069479"/>
                <a:gridCol w="1069479"/>
              </a:tblGrid>
              <a:tr h="35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Codec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Fiksētie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Bezvadu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POTS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ISDN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Ethernet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3G+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EDGE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UMTS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Voice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GSM, AMR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G711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AMR-WB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CELP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G722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4SB ADPCM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L2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AAC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OPUS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Inhaltsplatzhalter 3"/>
          <p:cNvGraphicFramePr>
            <a:graphicFrameLocks/>
          </p:cNvGraphicFramePr>
          <p:nvPr/>
        </p:nvGraphicFramePr>
        <p:xfrm>
          <a:off x="7734300" y="4219575"/>
          <a:ext cx="93610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3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7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15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20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18" y="918343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lv-LV" dirty="0" smtClean="0">
                <a:latin typeface="Calibri" pitchFamily="34" charset="0"/>
              </a:rPr>
              <a:t>Statnē montējamie kodeki</a:t>
            </a:r>
            <a:r>
              <a:rPr lang="en-US" dirty="0" smtClean="0">
                <a:latin typeface="Calibri" pitchFamily="34" charset="0"/>
              </a:rPr>
              <a:t>:</a:t>
            </a:r>
            <a:r>
              <a:rPr lang="en-US" dirty="0" smtClean="0">
                <a:latin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Multi-</a:t>
            </a:r>
            <a:r>
              <a:rPr lang="lv-LV" dirty="0" smtClean="0">
                <a:latin typeface="Calibri" pitchFamily="34" charset="0"/>
              </a:rPr>
              <a:t>tīklu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</a:rPr>
              <a:t>X24/V11, Ethernet/IP, ISDN, POTS, </a:t>
            </a:r>
            <a:r>
              <a:rPr lang="lv-LV" dirty="0" smtClean="0">
                <a:latin typeface="Calibri" pitchFamily="34" charset="0"/>
              </a:rPr>
              <a:t>Mobilie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Multi-</a:t>
            </a:r>
            <a:r>
              <a:rPr lang="lv-LV" dirty="0" smtClean="0">
                <a:latin typeface="Calibri" pitchFamily="34" charset="0"/>
              </a:rPr>
              <a:t>algoritmu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Linux platform</a:t>
            </a:r>
            <a:r>
              <a:rPr lang="lv-LV" dirty="0" smtClean="0">
                <a:latin typeface="Calibri" pitchFamily="34" charset="0"/>
              </a:rPr>
              <a:t>a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 RU </a:t>
            </a:r>
            <a:r>
              <a:rPr lang="lv-LV" dirty="0" smtClean="0">
                <a:latin typeface="Calibri" pitchFamily="34" charset="0"/>
              </a:rPr>
              <a:t>izmērs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lv-LV" dirty="0" smtClean="0">
                <a:latin typeface="Calibri" pitchFamily="34" charset="0"/>
              </a:rPr>
              <a:t>kompakts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lv-LV" dirty="0" smtClean="0">
                <a:latin typeface="Calibri" pitchFamily="34" charset="0"/>
              </a:rPr>
              <a:t>piemērots</a:t>
            </a:r>
            <a:r>
              <a:rPr lang="lv-LV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OB </a:t>
            </a:r>
            <a:r>
              <a:rPr lang="lv-LV" dirty="0" smtClean="0">
                <a:latin typeface="Calibri" pitchFamily="34" charset="0"/>
              </a:rPr>
              <a:t>mašīnām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lv-LV" dirty="0" smtClean="0">
                <a:latin typeface="Calibri" pitchFamily="34" charset="0"/>
              </a:rPr>
              <a:t>Zems enerģijas patēriņs, kluss (bez ventilatoriem) robusts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12VDC </a:t>
            </a:r>
            <a:r>
              <a:rPr lang="lv-LV" dirty="0" smtClean="0">
                <a:latin typeface="Calibri" pitchFamily="34" charset="0"/>
              </a:rPr>
              <a:t>barošanas opcija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Main design features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540000"/>
            <a:ext cx="39608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Ciparu 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AES-EBU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I/O </a:t>
            </a: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standartā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Simetriskas aizsargātas analogās 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I/O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8 GPIO, </a:t>
            </a: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ieskaitot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2 </a:t>
            </a:r>
            <a:r>
              <a:rPr lang="en-US" sz="1800" dirty="0" err="1" smtClean="0">
                <a:latin typeface="Calibri" pitchFamily="34" charset="0"/>
                <a:ea typeface="+mn-ea"/>
                <a:cs typeface="+mn-cs"/>
              </a:rPr>
              <a:t>opto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-</a:t>
            </a: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izolētas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Aux datu kanāls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 smtClean="0">
                <a:latin typeface="Calibri" pitchFamily="34" charset="0"/>
                <a:ea typeface="+mn-ea"/>
                <a:cs typeface="+mn-cs"/>
              </a:rPr>
              <a:t>Ērta vadība no priekšējā paneļa</a:t>
            </a: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lv-LV" sz="1800" dirty="0" smtClean="0">
                <a:latin typeface="Calibri" pitchFamily="34" charset="0"/>
                <a:ea typeface="ＭＳ Ｐゴシック" charset="-128"/>
                <a:cs typeface="+mn-cs"/>
              </a:rPr>
              <a:t>Attālināti vadāms un monitorējams: </a:t>
            </a:r>
            <a:r>
              <a:rPr lang="en-US" sz="1800" dirty="0" smtClean="0">
                <a:latin typeface="Calibri" pitchFamily="34" charset="0"/>
                <a:ea typeface="ＭＳ Ｐゴシック" charset="-128"/>
                <a:cs typeface="+mn-cs"/>
              </a:rPr>
              <a:t>IP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, RS232, HTML</a:t>
            </a:r>
          </a:p>
          <a:p>
            <a:pPr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4560888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>
                <a:latin typeface="Calibri" pitchFamily="34" charset="0"/>
              </a:rPr>
              <a:t>Interfaces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Image 12" descr="Img1847.JPG"/>
          <p:cNvPicPr>
            <a:picLocks noChangeAspect="1"/>
          </p:cNvPicPr>
          <p:nvPr/>
        </p:nvPicPr>
        <p:blipFill>
          <a:blip r:embed="rId4">
            <a:lum bright="7000"/>
          </a:blip>
          <a:srcRect l="6863" t="49906" r="6806" b="32336"/>
          <a:stretch>
            <a:fillRect/>
          </a:stretch>
        </p:blipFill>
        <p:spPr>
          <a:xfrm>
            <a:off x="598205" y="5628386"/>
            <a:ext cx="8136103" cy="868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Pozicionējums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Pozicionējums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457200" y="2057400"/>
            <a:ext cx="86106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 </a:t>
            </a:r>
            <a:r>
              <a:rPr lang="lv-LV" sz="1800" dirty="0" smtClean="0">
                <a:latin typeface="Calibri" pitchFamily="34" charset="0"/>
              </a:rPr>
              <a:t>un </a:t>
            </a:r>
            <a:r>
              <a:rPr lang="en-US" sz="1800" dirty="0" smtClean="0">
                <a:latin typeface="Calibri" pitchFamily="34" charset="0"/>
              </a:rPr>
              <a:t>IP </a:t>
            </a:r>
            <a:r>
              <a:rPr lang="lv-LV" sz="1800" dirty="0" smtClean="0">
                <a:latin typeface="Calibri" pitchFamily="34" charset="0"/>
              </a:rPr>
              <a:t>kontribūcija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STL</a:t>
            </a:r>
            <a:r>
              <a:rPr lang="lv-LV" sz="1800" dirty="0" smtClean="0">
                <a:latin typeface="Calibri" pitchFamily="34" charset="0"/>
              </a:rPr>
              <a:t> (distribūcijas vai studijas un raidītāja savienojumam)</a:t>
            </a:r>
            <a:r>
              <a:rPr lang="en-US" sz="1800" dirty="0" smtClean="0">
                <a:latin typeface="Calibri" pitchFamily="34" charset="0"/>
              </a:rPr>
              <a:t> : </a:t>
            </a:r>
            <a:r>
              <a:rPr lang="en-US" sz="1800" dirty="0">
                <a:latin typeface="Calibri" pitchFamily="34" charset="0"/>
              </a:rPr>
              <a:t>LL, IP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OB </a:t>
            </a:r>
            <a:r>
              <a:rPr lang="lv-LV" sz="1800" dirty="0" smtClean="0">
                <a:latin typeface="Calibri" pitchFamily="34" charset="0"/>
              </a:rPr>
              <a:t>mašīnām</a:t>
            </a:r>
            <a:r>
              <a:rPr lang="en-US" sz="1800" dirty="0" smtClean="0">
                <a:latin typeface="Calibri" pitchFamily="34" charset="0"/>
              </a:rPr>
              <a:t>: </a:t>
            </a:r>
            <a:r>
              <a:rPr lang="en-US" sz="1800" dirty="0">
                <a:latin typeface="Calibri" pitchFamily="34" charset="0"/>
              </a:rPr>
              <a:t>ISDN, IP, Wireless, POTS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 smtClean="0">
                  <a:latin typeface="Calibri" pitchFamily="34" charset="0"/>
                </a:rPr>
                <a:t>Droša uzticama platforma, jebkurām tehniskajām vajadzībām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en-US" sz="1800" b="1" dirty="0" smtClean="0">
                <a:latin typeface="Calibri" pitchFamily="34" charset="0"/>
              </a:rPr>
              <a:t>RADIO</a:t>
            </a:r>
            <a:r>
              <a:rPr lang="lv-LV" sz="1800" b="1" dirty="0" smtClean="0">
                <a:latin typeface="Calibri" pitchFamily="34" charset="0"/>
              </a:rPr>
              <a:t>STACIJĀM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lv-LV" sz="2000" dirty="0" smtClean="0">
                <a:latin typeface="Calibri" pitchFamily="34" charset="0"/>
              </a:rPr>
              <a:t>Pozicionējums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Jebkurai tiešā ētera situācijai</a:t>
            </a:r>
            <a:r>
              <a:rPr lang="en-US" sz="1800" dirty="0" smtClean="0">
                <a:latin typeface="Calibri" pitchFamily="34" charset="0"/>
              </a:rPr>
              <a:t>: 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Ziņām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Sporta pasākumiem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Reportāžām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Intervijām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…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800" dirty="0" smtClean="0">
                <a:latin typeface="Calibri" pitchFamily="34" charset="0"/>
              </a:rPr>
              <a:t>Nodrošina divvirzienu komunikāciju ar portatīvajiem kodekiem, notikumu lokācijās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>
                  <a:latin typeface="Calibri" pitchFamily="34" charset="0"/>
                </a:rPr>
                <a:t>Droša uzticama platforma, jebkurām tehniskajām vajadzībām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4548595" y="4996543"/>
            <a:ext cx="3933825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RMC Sport </a:t>
            </a:r>
            <a:r>
              <a:rPr lang="lv-LV" sz="1800" dirty="0" smtClean="0">
                <a:latin typeface="Calibri" pitchFamily="34" charset="0"/>
              </a:rPr>
              <a:t>izmanto 12 Scoop S katrā studijā, sporta pārraidēm. 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1965960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lv-LV" sz="1800" b="1" dirty="0" smtClean="0">
                <a:latin typeface="Calibri" pitchFamily="34" charset="0"/>
              </a:rPr>
              <a:t>TELEVĪZIJAI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Positioning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Piemērots dienesta sakariem un tehniskajai koordinācijai</a:t>
            </a:r>
            <a:r>
              <a:rPr lang="en-US" sz="1800" dirty="0" smtClean="0">
                <a:latin typeface="Calibri" pitchFamily="34" charset="0"/>
              </a:rPr>
              <a:t>: 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Tiešā ētera ziņām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Sporta pasākumiem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Masu pasākumiem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lv-LV" sz="1800" dirty="0" smtClean="0">
                <a:latin typeface="Calibri" pitchFamily="34" charset="0"/>
              </a:rPr>
              <a:t>Intervijām</a:t>
            </a: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800" dirty="0" smtClean="0">
                <a:latin typeface="Calibri" pitchFamily="34" charset="0"/>
              </a:rPr>
              <a:t>Papildinošas iekārtas</a:t>
            </a:r>
            <a:r>
              <a:rPr lang="en-US" sz="1800" dirty="0" smtClean="0">
                <a:latin typeface="Calibri" pitchFamily="34" charset="0"/>
              </a:rPr>
              <a:t>: </a:t>
            </a:r>
            <a:r>
              <a:rPr lang="en-US" sz="1800" dirty="0" smtClean="0">
                <a:latin typeface="Calibri" pitchFamily="34" charset="0"/>
              </a:rPr>
              <a:t>Scoop Manager </a:t>
            </a:r>
            <a:r>
              <a:rPr lang="lv-LV" sz="1800" dirty="0" smtClean="0">
                <a:latin typeface="Calibri" pitchFamily="34" charset="0"/>
              </a:rPr>
              <a:t>P/N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+ </a:t>
            </a:r>
            <a:r>
              <a:rPr lang="lv-LV" sz="1800" dirty="0" smtClean="0">
                <a:latin typeface="Calibri" pitchFamily="34" charset="0"/>
              </a:rPr>
              <a:t>lietotne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lv-LV" sz="1800" dirty="0" smtClean="0">
                <a:latin typeface="Calibri" pitchFamily="34" charset="0"/>
              </a:rPr>
              <a:t>monitorēšanai un koordinācijai </a:t>
            </a:r>
            <a:r>
              <a:rPr lang="en-US" sz="1800" dirty="0" smtClean="0">
                <a:latin typeface="Calibri" pitchFamily="34" charset="0"/>
              </a:rPr>
              <a:t>GTC112 </a:t>
            </a: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lv-LV" sz="1600" b="1" dirty="0">
                  <a:latin typeface="Calibri" pitchFamily="34" charset="0"/>
                </a:rPr>
                <a:t>Droša uzticama platforma, jebkurām tehniskajām vajadzībām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5279571" y="4996543"/>
            <a:ext cx="3243943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lv-LV" sz="1800" i="1" dirty="0" smtClean="0">
                <a:latin typeface="Calibri" pitchFamily="34" charset="0"/>
              </a:rPr>
              <a:t>Televīzijas instalācija</a:t>
            </a:r>
            <a:r>
              <a:rPr lang="en-US" sz="1800" i="1" dirty="0" smtClean="0">
                <a:latin typeface="Calibri" pitchFamily="34" charset="0"/>
              </a:rPr>
              <a:t>: </a:t>
            </a:r>
            <a:r>
              <a:rPr lang="en-US" sz="1800" i="1" dirty="0" smtClean="0">
                <a:latin typeface="Calibri" pitchFamily="34" charset="0"/>
              </a:rPr>
              <a:t>Scoop 5 </a:t>
            </a:r>
            <a:r>
              <a:rPr lang="lv-LV" sz="1800" i="1" dirty="0" smtClean="0">
                <a:latin typeface="Calibri" pitchFamily="34" charset="0"/>
              </a:rPr>
              <a:t>ar </a:t>
            </a:r>
            <a:r>
              <a:rPr lang="en-US" sz="1800" i="1" dirty="0" smtClean="0">
                <a:latin typeface="Calibri" pitchFamily="34" charset="0"/>
              </a:rPr>
              <a:t>GTC112</a:t>
            </a:r>
            <a:endParaRPr lang="en-US" sz="1800" i="1" dirty="0"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6" y="1452335"/>
            <a:ext cx="2669721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 5 S</a:t>
            </a:r>
            <a:br>
              <a:rPr lang="en-US" dirty="0" smtClean="0">
                <a:latin typeface="Calibri" pitchFamily="34" charset="0"/>
              </a:rPr>
            </a:br>
            <a:r>
              <a:rPr lang="lv-LV" dirty="0" smtClean="0">
                <a:latin typeface="Calibri" pitchFamily="34" charset="0"/>
              </a:rPr>
              <a:t>Dažas būtiskas priekšrocības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Multi tīklu</a:t>
            </a:r>
            <a:r>
              <a:rPr lang="en-US" sz="2000" dirty="0" smtClean="0">
                <a:latin typeface="Calibri" charset="0"/>
              </a:rPr>
              <a:t>: </a:t>
            </a:r>
            <a:r>
              <a:rPr lang="en-US" sz="2000" dirty="0" smtClean="0">
                <a:latin typeface="Calibri" charset="0"/>
              </a:rPr>
              <a:t>IP / LL / ISDN / POTS / </a:t>
            </a:r>
            <a:r>
              <a:rPr lang="lv-LV" sz="2000" dirty="0" smtClean="0">
                <a:latin typeface="Calibri" charset="0"/>
              </a:rPr>
              <a:t>Bezvadu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Kompakts un energoefektīvs</a:t>
            </a:r>
            <a:r>
              <a:rPr lang="en-US" sz="2000" dirty="0" smtClean="0">
                <a:latin typeface="Calibri" charset="0"/>
              </a:rPr>
              <a:t>=&gt; </a:t>
            </a:r>
            <a:r>
              <a:rPr lang="lv-LV" sz="2000" dirty="0" smtClean="0">
                <a:latin typeface="Calibri" charset="0"/>
              </a:rPr>
              <a:t>OB mašīnām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Robusta, telekomunikāciju kvalitātes klases platforma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Augstvērtīgs audio interfeiss.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</a:t>
            </a:r>
            <a:r>
              <a:rPr lang="en-US" sz="2000" dirty="0" smtClean="0">
                <a:latin typeface="Calibri" charset="0"/>
              </a:rPr>
              <a:t>ISDN</a:t>
            </a:r>
            <a:r>
              <a:rPr lang="lv-LV" sz="2000" dirty="0" smtClean="0">
                <a:latin typeface="Calibri" charset="0"/>
              </a:rPr>
              <a:t> situācijās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4SB ADPCM </a:t>
            </a:r>
            <a:r>
              <a:rPr lang="lv-LV" sz="2000" dirty="0" smtClean="0">
                <a:latin typeface="Calibri" charset="0"/>
              </a:rPr>
              <a:t>vai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MICDA 4SB : </a:t>
            </a:r>
            <a:r>
              <a:rPr lang="lv-LV" sz="2000" dirty="0" smtClean="0">
                <a:latin typeface="Calibri" charset="0"/>
              </a:rPr>
              <a:t> Zema signāla </a:t>
            </a:r>
            <a:r>
              <a:rPr lang="lv-LV" sz="2000" dirty="0" smtClean="0">
                <a:latin typeface="Calibri" charset="0"/>
              </a:rPr>
              <a:t>aizture «līdzvērtīga analogajam traktam» ISDN tīklā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lv-LV" sz="2000" dirty="0" smtClean="0">
                <a:latin typeface="Calibri" charset="0"/>
              </a:rPr>
              <a:t>Savietojams ar </a:t>
            </a:r>
            <a:r>
              <a:rPr lang="en-US" sz="2000" dirty="0" smtClean="0">
                <a:latin typeface="Calibri" charset="0"/>
              </a:rPr>
              <a:t>SIP </a:t>
            </a:r>
            <a:r>
              <a:rPr lang="lv-LV" sz="2000" dirty="0" smtClean="0">
                <a:latin typeface="Calibri" charset="0"/>
              </a:rPr>
              <a:t> un atbilstošs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EBU Tech 3326 </a:t>
            </a:r>
            <a:r>
              <a:rPr lang="en-US" sz="2000" dirty="0" smtClean="0">
                <a:latin typeface="Calibri" charset="0"/>
              </a:rPr>
              <a:t>(N/ACIP)</a:t>
            </a:r>
            <a:r>
              <a:rPr lang="lv-LV" sz="2000" dirty="0" smtClean="0">
                <a:latin typeface="Calibri" charset="0"/>
              </a:rPr>
              <a:t> standartam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HD </a:t>
            </a:r>
            <a:r>
              <a:rPr lang="en-US" sz="2000" dirty="0" smtClean="0">
                <a:latin typeface="Calibri" charset="0"/>
              </a:rPr>
              <a:t>Voice</a:t>
            </a:r>
            <a:r>
              <a:rPr lang="lv-LV" sz="2000" dirty="0" smtClean="0">
                <a:latin typeface="Calibri" charset="0"/>
              </a:rPr>
              <a:t> atbalsts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 marL="0" indent="0">
              <a:buNone/>
              <a:defRPr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heme/theme1.xml><?xml version="1.0" encoding="utf-8"?>
<a:theme xmlns:a="http://schemas.openxmlformats.org/drawingml/2006/main" name="2Spalten_AETA MPresentation Master">
  <a:themeElements>
    <a:clrScheme name="">
      <a:dk1>
        <a:srgbClr val="000000"/>
      </a:dk1>
      <a:lt1>
        <a:srgbClr val="FFFFFF"/>
      </a:lt1>
      <a:dk2>
        <a:srgbClr val="09255C"/>
      </a:dk2>
      <a:lt2>
        <a:srgbClr val="EEF3F8"/>
      </a:lt2>
      <a:accent1>
        <a:srgbClr val="FF0000"/>
      </a:accent1>
      <a:accent2>
        <a:srgbClr val="7F7F7F"/>
      </a:accent2>
      <a:accent3>
        <a:srgbClr val="FFFFFF"/>
      </a:accent3>
      <a:accent4>
        <a:srgbClr val="000000"/>
      </a:accent4>
      <a:accent5>
        <a:srgbClr val="FFAAAA"/>
      </a:accent5>
      <a:accent6>
        <a:srgbClr val="727272"/>
      </a:accent6>
      <a:hlink>
        <a:srgbClr val="B3B3B3"/>
      </a:hlink>
      <a:folHlink>
        <a:srgbClr val="CCCCCC"/>
      </a:folHlink>
    </a:clrScheme>
    <a:fontScheme name="Office-Desig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HD:Users:Kerstin:Desktop:2Spalten_AETA MPresentation Master.pot</Template>
  <TotalTime>2545</TotalTime>
  <Words>976</Words>
  <Application>Microsoft Office PowerPoint</Application>
  <PresentationFormat>On-screen Show (4:3)</PresentationFormat>
  <Paragraphs>315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ＭＳ Ｐゴシック</vt:lpstr>
      <vt:lpstr>Symbol</vt:lpstr>
      <vt:lpstr>Times</vt:lpstr>
      <vt:lpstr>Wingdings</vt:lpstr>
      <vt:lpstr>2Spalten_AETA MPresentation Master</vt:lpstr>
      <vt:lpstr>AETA produkti: Audio-kodeki</vt:lpstr>
      <vt:lpstr>PowerPoint Presentation</vt:lpstr>
      <vt:lpstr>PowerPoint Presentation</vt:lpstr>
      <vt:lpstr>AETA kodeki Tīkli un kodēšanas algoritmu matrica</vt:lpstr>
      <vt:lpstr>Statnē montējamie kodeki: Scoop 5 S</vt:lpstr>
      <vt:lpstr>PowerPoint Presentation</vt:lpstr>
      <vt:lpstr>PowerPoint Presentation</vt:lpstr>
      <vt:lpstr>PowerPoint Presentation</vt:lpstr>
      <vt:lpstr>Scoop 5 S Dažas būtiskas priekšrocības</vt:lpstr>
      <vt:lpstr>Statnē montējamie kodeki: Scoop 5 S-IP</vt:lpstr>
      <vt:lpstr>PowerPoint Presentation</vt:lpstr>
      <vt:lpstr>PowerPoint Presentation</vt:lpstr>
      <vt:lpstr>PowerPoint Presentation</vt:lpstr>
      <vt:lpstr>PowerPoint Presentation</vt:lpstr>
      <vt:lpstr>Scoopy+ S Some big features</vt:lpstr>
      <vt:lpstr>AETA Kodeki Vadības sistēmas</vt:lpstr>
      <vt:lpstr>AETA Kodeki Vadības sistēmas</vt:lpstr>
      <vt:lpstr>Statnē iemontējamais Scoop5 S</vt:lpstr>
      <vt:lpstr>Statnē montējamais Scoop 5 S</vt:lpstr>
      <vt:lpstr>Stacionārais Scoop 5 S</vt:lpstr>
      <vt:lpstr>Stacionārais Scoop 5 S</vt:lpstr>
      <vt:lpstr>Stacionārais kodeks Scoop 5 S</vt:lpstr>
      <vt:lpstr>PowerPoint Presentation</vt:lpstr>
      <vt:lpstr>PowerPoint Presentation</vt:lpstr>
      <vt:lpstr>PowerPoint Presentation</vt:lpstr>
      <vt:lpstr>PowerPoint Presentation</vt:lpstr>
    </vt:vector>
  </TitlesOfParts>
  <Company>AETA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codecs</dc:title>
  <dc:subject>AETA Distributor Presentation</dc:subject>
  <dc:creator>S. DE JAHAM</dc:creator>
  <cp:keywords>Codecs AETA</cp:keywords>
  <cp:lastModifiedBy>ZZ</cp:lastModifiedBy>
  <cp:revision>228</cp:revision>
  <dcterms:created xsi:type="dcterms:W3CDTF">2011-08-29T12:01:26Z</dcterms:created>
  <dcterms:modified xsi:type="dcterms:W3CDTF">2015-12-15T14:09:02Z</dcterms:modified>
</cp:coreProperties>
</file>