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8"/>
  </p:notesMasterIdLst>
  <p:handoutMasterIdLst>
    <p:handoutMasterId r:id="rId29"/>
  </p:handoutMasterIdLst>
  <p:sldIdLst>
    <p:sldId id="292" r:id="rId2"/>
    <p:sldId id="323" r:id="rId3"/>
    <p:sldId id="349" r:id="rId4"/>
    <p:sldId id="353" r:id="rId5"/>
    <p:sldId id="335" r:id="rId6"/>
    <p:sldId id="337" r:id="rId7"/>
    <p:sldId id="350" r:id="rId8"/>
    <p:sldId id="351" r:id="rId9"/>
    <p:sldId id="338" r:id="rId10"/>
    <p:sldId id="352" r:id="rId11"/>
    <p:sldId id="343" r:id="rId12"/>
    <p:sldId id="340" r:id="rId13"/>
    <p:sldId id="344" r:id="rId14"/>
    <p:sldId id="341" r:id="rId15"/>
    <p:sldId id="342" r:id="rId16"/>
    <p:sldId id="347" r:id="rId17"/>
    <p:sldId id="348" r:id="rId18"/>
    <p:sldId id="354" r:id="rId19"/>
    <p:sldId id="355" r:id="rId20"/>
    <p:sldId id="363" r:id="rId21"/>
    <p:sldId id="356" r:id="rId22"/>
    <p:sldId id="357" r:id="rId23"/>
    <p:sldId id="358" r:id="rId24"/>
    <p:sldId id="359" r:id="rId25"/>
    <p:sldId id="360" r:id="rId26"/>
    <p:sldId id="362" r:id="rId27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E1"/>
    <a:srgbClr val="D3D3D4"/>
    <a:srgbClr val="1D1D15"/>
    <a:srgbClr val="232323"/>
    <a:srgbClr val="1B1B15"/>
    <a:srgbClr val="00457F"/>
    <a:srgbClr val="FF1C1C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67" autoAdjust="0"/>
  </p:normalViewPr>
  <p:slideViewPr>
    <p:cSldViewPr snapToGrid="0" snapToObjects="1"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247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CD8755D-296F-4E54-9584-E90D0CFFF8B6}" type="datetimeFigureOut">
              <a:rPr lang="de-DE"/>
              <a:pPr>
                <a:defRPr/>
              </a:pPr>
              <a:t>06.01.2016</a:t>
            </a:fld>
            <a:endParaRPr lang="de-DE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29B1D8C-1323-431A-8327-4312ABF5C96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8660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BC27EA5-EB26-4540-B282-83839AAD9621}" type="datetimeFigureOut">
              <a:rPr lang="de-DE"/>
              <a:pPr>
                <a:defRPr/>
              </a:pPr>
              <a:t>06.01.2016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B7826BC-D366-4656-B00E-BE7F45FC79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91643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 pitchFamily="12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2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10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18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19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20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21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22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23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24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25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26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33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37B5CA-AA70-4A24-B02A-BB8CC14F62E4}" type="slidenum">
              <a:rPr lang="de-DE" smtClean="0">
                <a:latin typeface="Calibri" pitchFamily="34" charset="0"/>
                <a:ea typeface="ＭＳ Ｐゴシック"/>
                <a:cs typeface="ＭＳ Ｐゴシック"/>
              </a:rPr>
              <a:pPr/>
              <a:t>5</a:t>
            </a:fld>
            <a:endParaRPr lang="de-DE" smtClean="0">
              <a:latin typeface="Calibri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57953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77143" y="3753155"/>
            <a:ext cx="5890380" cy="17526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E642B-13B1-488B-A511-CC9D7EB4B7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37" descr="Macintosh HD:Users:Kerstin:Desktop:Kopfleiste_PP.jpg"/>
          <p:cNvPicPr>
            <a:picLocks noChangeAspect="1" noChangeArrowheads="1"/>
          </p:cNvPicPr>
          <p:nvPr/>
        </p:nvPicPr>
        <p:blipFill>
          <a:blip r:embed="rId2"/>
          <a:srcRect l="3241" r="2948" b="5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4" cy="789743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en-US" noProof="0" dirty="0" err="1" smtClean="0"/>
              <a:t>Mastertitelformat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3"/>
          </p:nvPr>
        </p:nvSpPr>
        <p:spPr>
          <a:xfrm>
            <a:off x="457200" y="5500688"/>
            <a:ext cx="8258175" cy="714375"/>
          </a:xfrm>
        </p:spPr>
        <p:txBody>
          <a:bodyPr lIns="540000" anchor="ctr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F90ADB-262C-46D6-8A29-BC74B03B9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010172A-B10A-4CEA-B543-4503F4B82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127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pitchFamily="127" charset="0"/>
          <a:ea typeface="ＭＳ Ｐゴシック" pitchFamily="127" charset="-128"/>
          <a:cs typeface="ＭＳ Ｐゴシック" pitchFamily="127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" pitchFamily="127" charset="0"/>
          <a:ea typeface="ＭＳ Ｐゴシック" pitchFamily="127" charset="-128"/>
          <a:cs typeface="ＭＳ Ｐゴシック" pitchFamily="12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Times" pitchFamily="18" charset="0"/>
        <a:buChar char="•"/>
        <a:defRPr kern="1200">
          <a:solidFill>
            <a:schemeClr val="tx1"/>
          </a:solidFill>
          <a:latin typeface="Arial" pitchFamily="127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Arial" charset="0"/>
        <a:buChar char="•"/>
        <a:defRPr kern="1200">
          <a:solidFill>
            <a:schemeClr val="tx1"/>
          </a:solidFill>
          <a:latin typeface="Arial" pitchFamily="127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808080"/>
        </a:buClr>
        <a:buFont typeface="Symbol" pitchFamily="18" charset="2"/>
        <a:buChar char="-"/>
        <a:defRPr sz="1600" kern="1200">
          <a:solidFill>
            <a:schemeClr val="tx1"/>
          </a:solidFill>
          <a:latin typeface="Arial" pitchFamily="127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127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127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2.jpe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5" descr="Macintosh HD:Users:Kerstin:Desktop:Hintergrund_PP.jpg"/>
          <p:cNvPicPr>
            <a:picLocks noChangeAspect="1" noChangeArrowheads="1"/>
          </p:cNvPicPr>
          <p:nvPr/>
        </p:nvPicPr>
        <p:blipFill>
          <a:blip r:embed="rId3"/>
          <a:srcRect t="22061" b="25049"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itel 1"/>
          <p:cNvSpPr>
            <a:spLocks noGrp="1"/>
          </p:cNvSpPr>
          <p:nvPr>
            <p:ph type="ctrTitle"/>
          </p:nvPr>
        </p:nvSpPr>
        <p:spPr>
          <a:xfrm>
            <a:off x="685800" y="1508125"/>
            <a:ext cx="5580063" cy="1470025"/>
          </a:xfrm>
        </p:spPr>
        <p:txBody>
          <a:bodyPr anchor="ctr"/>
          <a:lstStyle/>
          <a:p>
            <a:pPr eaLnBrk="1" hangingPunct="1"/>
            <a:r>
              <a:rPr lang="ru-RU" sz="6000" dirty="0" smtClean="0">
                <a:latin typeface="Calibri" pitchFamily="34" charset="0"/>
              </a:rPr>
              <a:t>Продукты </a:t>
            </a:r>
            <a:r>
              <a:rPr lang="en-US" sz="6000" dirty="0" smtClean="0">
                <a:latin typeface="Calibri" pitchFamily="34" charset="0"/>
              </a:rPr>
              <a:t>AETA </a:t>
            </a:r>
            <a:r>
              <a:rPr lang="lv-LV" sz="6000" dirty="0" smtClean="0">
                <a:latin typeface="Calibri" pitchFamily="34" charset="0"/>
              </a:rPr>
              <a:t>:</a:t>
            </a:r>
            <a:r>
              <a:rPr lang="en-US" sz="6000" dirty="0" smtClean="0">
                <a:latin typeface="Calibri" pitchFamily="34" charset="0"/>
              </a:rPr>
              <a:t/>
            </a:r>
            <a:br>
              <a:rPr lang="en-US" sz="6000" dirty="0" smtClean="0">
                <a:latin typeface="Calibri" pitchFamily="34" charset="0"/>
              </a:rPr>
            </a:br>
            <a:r>
              <a:rPr lang="ru-RU" sz="6000" dirty="0" smtClean="0">
                <a:latin typeface="Calibri" pitchFamily="34" charset="0"/>
              </a:rPr>
              <a:t>Аудио кодеки</a:t>
            </a:r>
            <a:endParaRPr lang="en-US" sz="6000" dirty="0" smtClean="0">
              <a:latin typeface="Calibri" pitchFamily="34" charset="0"/>
            </a:endParaRPr>
          </a:p>
        </p:txBody>
      </p:sp>
      <p:sp>
        <p:nvSpPr>
          <p:cNvPr id="3076" name="Untertitel 2"/>
          <p:cNvSpPr>
            <a:spLocks noGrp="1"/>
          </p:cNvSpPr>
          <p:nvPr>
            <p:ph type="subTitle" idx="1"/>
          </p:nvPr>
        </p:nvSpPr>
        <p:spPr>
          <a:xfrm>
            <a:off x="725488" y="2990850"/>
            <a:ext cx="5891212" cy="1752600"/>
          </a:xfrm>
        </p:spPr>
        <p:txBody>
          <a:bodyPr/>
          <a:lstStyle/>
          <a:p>
            <a:pPr eaLnBrk="1" hangingPunct="1">
              <a:buClr>
                <a:schemeClr val="accent1"/>
              </a:buClr>
            </a:pPr>
            <a:endParaRPr lang="en-US" sz="2000" dirty="0" smtClean="0">
              <a:solidFill>
                <a:srgbClr val="898989"/>
              </a:solidFill>
              <a:latin typeface="Calibri" pitchFamily="34" charset="0"/>
            </a:endParaRPr>
          </a:p>
          <a:p>
            <a:pPr eaLnBrk="1" hangingPunct="1">
              <a:buClr>
                <a:schemeClr val="accent1"/>
              </a:buClr>
              <a:buFont typeface="Wingdings" pitchFamily="2" charset="2"/>
              <a:buNone/>
            </a:pPr>
            <a:endParaRPr lang="en-US" dirty="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148" name="Line 7"/>
          <p:cNvSpPr>
            <a:spLocks noChangeShapeType="1"/>
          </p:cNvSpPr>
          <p:nvPr/>
        </p:nvSpPr>
        <p:spPr bwMode="auto">
          <a:xfrm>
            <a:off x="685800" y="3429000"/>
            <a:ext cx="7696200" cy="0"/>
          </a:xfrm>
          <a:prstGeom prst="line">
            <a:avLst/>
          </a:prstGeom>
          <a:noFill/>
          <a:ln w="9525">
            <a:solidFill>
              <a:srgbClr val="E10017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5" y="5006601"/>
            <a:ext cx="7105827" cy="1727499"/>
          </a:xfr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ru-RU" dirty="0" smtClean="0">
                <a:latin typeface="Calibri" pitchFamily="34" charset="0"/>
              </a:rPr>
              <a:t>Кодеки рэкового исполнения</a:t>
            </a:r>
            <a:r>
              <a:rPr lang="en-US" dirty="0" smtClean="0">
                <a:latin typeface="Calibri" pitchFamily="34" charset="0"/>
              </a:rPr>
              <a:t>: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S-IP</a:t>
            </a:r>
            <a:endParaRPr lang="en-US" dirty="0" smtClean="0">
              <a:latin typeface="Arial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2540000"/>
            <a:ext cx="3960813" cy="31607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Сеть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ru-RU" dirty="0" smtClean="0">
                <a:latin typeface="Calibri" pitchFamily="34" charset="0"/>
              </a:rPr>
              <a:t>только </a:t>
            </a:r>
            <a:r>
              <a:rPr lang="en-US" dirty="0" smtClean="0">
                <a:latin typeface="Calibri" pitchFamily="34" charset="0"/>
              </a:rPr>
              <a:t>Ethernet/IP </a:t>
            </a:r>
            <a:endParaRPr lang="ru-RU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Мульти-алгоритм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Платформа </a:t>
            </a:r>
            <a:r>
              <a:rPr lang="en-US" dirty="0" smtClean="0">
                <a:latin typeface="Calibri" pitchFamily="34" charset="0"/>
              </a:rPr>
              <a:t>Linux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Низкое энергопотребление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ru-RU" dirty="0" smtClean="0">
                <a:latin typeface="Calibri" pitchFamily="34" charset="0"/>
              </a:rPr>
              <a:t>без вентилятора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ru-RU" dirty="0" smtClean="0">
                <a:latin typeface="Calibri" pitchFamily="34" charset="0"/>
              </a:rPr>
              <a:t>тихий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ru-RU" dirty="0" smtClean="0">
                <a:latin typeface="Calibri" pitchFamily="34" charset="0"/>
              </a:rPr>
              <a:t>надежный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Питание </a:t>
            </a:r>
            <a:r>
              <a:rPr lang="en-US" dirty="0" smtClean="0">
                <a:latin typeface="Calibri" pitchFamily="34" charset="0"/>
              </a:rPr>
              <a:t>12VDC </a:t>
            </a:r>
            <a:r>
              <a:rPr lang="ru-RU" dirty="0" smtClean="0">
                <a:latin typeface="Calibri" pitchFamily="34" charset="0"/>
              </a:rPr>
              <a:t>- опция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12292" name="Textplatzhalter 5"/>
          <p:cNvSpPr txBox="1">
            <a:spLocks/>
          </p:cNvSpPr>
          <p:nvPr/>
        </p:nvSpPr>
        <p:spPr bwMode="auto">
          <a:xfrm>
            <a:off x="457200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>
                <a:latin typeface="Calibri" pitchFamily="34" charset="0"/>
              </a:rPr>
              <a:t>Основные конструктивные свойства</a:t>
            </a:r>
            <a:endParaRPr lang="en-US" sz="1600" b="1" dirty="0"/>
          </a:p>
        </p:txBody>
      </p:sp>
      <p:cxnSp>
        <p:nvCxnSpPr>
          <p:cNvPr id="12293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560888" y="2540000"/>
            <a:ext cx="396081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Цифровой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l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AES-EBU I/O 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как стандарт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.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>
                <a:latin typeface="Calibri" pitchFamily="34" charset="0"/>
              </a:rPr>
              <a:t>Балансные защащенные аналоговые вх.</a:t>
            </a:r>
            <a:r>
              <a:rPr lang="en-US" sz="1800" dirty="0">
                <a:latin typeface="Calibri" pitchFamily="34" charset="0"/>
              </a:rPr>
              <a:t>/</a:t>
            </a:r>
            <a:r>
              <a:rPr lang="ru-RU" sz="1800" dirty="0">
                <a:latin typeface="Calibri" pitchFamily="34" charset="0"/>
              </a:rPr>
              <a:t>вых. 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</a:rPr>
              <a:t>8 </a:t>
            </a:r>
            <a:r>
              <a:rPr lang="ru-RU" sz="1800" dirty="0">
                <a:latin typeface="Calibri" pitchFamily="34" charset="0"/>
              </a:rPr>
              <a:t>интерфейсов </a:t>
            </a:r>
            <a:r>
              <a:rPr lang="en-US" sz="1800" dirty="0">
                <a:latin typeface="Calibri" pitchFamily="34" charset="0"/>
              </a:rPr>
              <a:t>GPIO, </a:t>
            </a:r>
            <a:r>
              <a:rPr lang="ru-RU" sz="1800" dirty="0">
                <a:latin typeface="Calibri" pitchFamily="34" charset="0"/>
              </a:rPr>
              <a:t>включая</a:t>
            </a:r>
            <a:r>
              <a:rPr lang="en-US" sz="1800" dirty="0">
                <a:latin typeface="Calibri" pitchFamily="34" charset="0"/>
              </a:rPr>
              <a:t> 2 </a:t>
            </a:r>
            <a:r>
              <a:rPr lang="ru-RU" sz="1800" dirty="0">
                <a:latin typeface="Calibri" pitchFamily="34" charset="0"/>
              </a:rPr>
              <a:t>опто-изолированные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>
                <a:latin typeface="Calibri" pitchFamily="34" charset="0"/>
              </a:rPr>
              <a:t>Дополнительный канал </a:t>
            </a:r>
            <a:r>
              <a:rPr lang="ru-RU" sz="1800" dirty="0" smtClean="0">
                <a:latin typeface="Calibri" pitchFamily="34" charset="0"/>
              </a:rPr>
              <a:t>данных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>
                <a:latin typeface="Calibri" pitchFamily="34" charset="0"/>
                <a:ea typeface="ＭＳ Ｐゴシック" charset="-128"/>
              </a:rPr>
              <a:t>Дистанционно управляемый и контролируемый</a:t>
            </a:r>
            <a:r>
              <a:rPr lang="en-US" sz="1800" dirty="0">
                <a:latin typeface="Calibri" pitchFamily="34" charset="0"/>
                <a:ea typeface="ＭＳ Ｐゴシック" charset="-128"/>
              </a:rPr>
              <a:t>: IP, RS232, </a:t>
            </a:r>
            <a:r>
              <a:rPr lang="en-US" sz="1800" dirty="0" smtClean="0">
                <a:latin typeface="Calibri" pitchFamily="34" charset="0"/>
                <a:ea typeface="ＭＳ Ｐゴシック" charset="-128"/>
              </a:rPr>
              <a:t>HTML</a:t>
            </a: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platzhalter 5"/>
          <p:cNvSpPr txBox="1">
            <a:spLocks/>
          </p:cNvSpPr>
          <p:nvPr/>
        </p:nvSpPr>
        <p:spPr bwMode="auto">
          <a:xfrm>
            <a:off x="4560888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Интерфейсы</a:t>
            </a:r>
            <a:endParaRPr lang="en-US" sz="1600" b="1" dirty="0"/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 flipH="1" flipV="1">
            <a:off x="4560888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40" y="1227831"/>
            <a:ext cx="4509860" cy="9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" grpId="0"/>
      <p:bldP spid="122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Аппликации</a:t>
            </a:r>
            <a:endParaRPr lang="en-US" sz="1600" b="1" dirty="0"/>
          </a:p>
        </p:txBody>
      </p:sp>
      <p:cxnSp>
        <p:nvCxnSpPr>
          <p:cNvPr id="20482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0483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 smtClean="0">
                <a:latin typeface="Calibri" pitchFamily="34" charset="0"/>
              </a:rPr>
              <a:t>Переносные кодеки</a:t>
            </a:r>
            <a:r>
              <a:rPr lang="en-US" sz="2000" dirty="0" smtClean="0">
                <a:latin typeface="Calibri" pitchFamily="34" charset="0"/>
              </a:rPr>
              <a:t>: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линейка </a:t>
            </a:r>
            <a:r>
              <a:rPr lang="en-US" sz="2000" dirty="0" err="1" smtClean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0484" name="Inhaltsplatzhalter 2"/>
          <p:cNvSpPr>
            <a:spLocks/>
          </p:cNvSpPr>
          <p:nvPr/>
        </p:nvSpPr>
        <p:spPr bwMode="auto">
          <a:xfrm>
            <a:off x="457200" y="1991526"/>
            <a:ext cx="39338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Удаленные новостые репортажи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Комментирование во время прямых спортивных трансляций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Двусторонние удаленные интервью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Мнения удаленных собеседников в студийных дискуссиях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«Живые» концерты</a:t>
            </a: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grpSp>
        <p:nvGrpSpPr>
          <p:cNvPr id="20485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0487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0489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0490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0488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en-US" sz="1600" b="1" dirty="0" smtClean="0">
                  <a:latin typeface="Calibri" pitchFamily="34" charset="0"/>
                </a:rPr>
                <a:t>«</a:t>
              </a:r>
              <a:r>
                <a:rPr lang="ru-RU" sz="1600" b="1" dirty="0" smtClean="0">
                  <a:latin typeface="Calibri" pitchFamily="34" charset="0"/>
                </a:rPr>
                <a:t>4-приводный</a:t>
              </a:r>
              <a:r>
                <a:rPr lang="en-US" sz="1600" b="1" dirty="0" smtClean="0">
                  <a:latin typeface="Calibri" pitchFamily="34" charset="0"/>
                </a:rPr>
                <a:t>" </a:t>
              </a:r>
              <a:r>
                <a:rPr lang="ru-RU" sz="1600" b="1" dirty="0" smtClean="0">
                  <a:latin typeface="Calibri" pitchFamily="34" charset="0"/>
                </a:rPr>
                <a:t>кодек</a:t>
              </a:r>
              <a:r>
                <a:rPr lang="en-US" sz="1600" b="1" dirty="0" smtClean="0">
                  <a:latin typeface="Calibri" pitchFamily="34" charset="0"/>
                </a:rPr>
                <a:t> </a:t>
              </a:r>
              <a:r>
                <a:rPr lang="ru-RU" sz="1600" b="1" dirty="0" smtClean="0">
                  <a:latin typeface="Calibri" pitchFamily="34" charset="0"/>
                </a:rPr>
                <a:t>для любой ситуации «в поле»</a:t>
              </a:r>
              <a:endParaRPr lang="en-US" sz="1600" b="1" dirty="0"/>
            </a:p>
          </p:txBody>
        </p:sp>
      </p:grpSp>
      <p:pic>
        <p:nvPicPr>
          <p:cNvPr id="2048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298950" y="2019300"/>
            <a:ext cx="4433888" cy="30781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  <p:bldP spid="204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platzhalter 5"/>
          <p:cNvSpPr txBox="1">
            <a:spLocks/>
          </p:cNvSpPr>
          <p:nvPr/>
        </p:nvSpPr>
        <p:spPr bwMode="auto">
          <a:xfrm>
            <a:off x="581607" y="1197954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Сеть</a:t>
            </a:r>
            <a:endParaRPr lang="en-US" sz="1600" b="1" dirty="0"/>
          </a:p>
        </p:txBody>
      </p:sp>
      <p:cxnSp>
        <p:nvCxnSpPr>
          <p:cNvPr id="22530" name="Straight Connector 10"/>
          <p:cNvCxnSpPr>
            <a:cxnSpLocks noChangeShapeType="1"/>
          </p:cNvCxnSpPr>
          <p:nvPr/>
        </p:nvCxnSpPr>
        <p:spPr bwMode="auto">
          <a:xfrm flipH="1" flipV="1">
            <a:off x="581607" y="1639279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2531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Сеть и аудио интерфейсы</a:t>
            </a:r>
            <a:endParaRPr lang="en-US" sz="2000" dirty="0"/>
          </a:p>
        </p:txBody>
      </p:sp>
      <p:sp>
        <p:nvSpPr>
          <p:cNvPr id="22532" name="Textplatzhalter 5"/>
          <p:cNvSpPr txBox="1">
            <a:spLocks/>
          </p:cNvSpPr>
          <p:nvPr/>
        </p:nvSpPr>
        <p:spPr bwMode="auto">
          <a:xfrm>
            <a:off x="4877382" y="1197954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Аудио</a:t>
            </a:r>
            <a:endParaRPr lang="en-US" sz="1600" b="1" dirty="0"/>
          </a:p>
        </p:txBody>
      </p:sp>
      <p:sp>
        <p:nvSpPr>
          <p:cNvPr id="22533" name="Inhaltsplatzhalter 2"/>
          <p:cNvSpPr>
            <a:spLocks/>
          </p:cNvSpPr>
          <p:nvPr/>
        </p:nvSpPr>
        <p:spPr bwMode="auto">
          <a:xfrm>
            <a:off x="503182" y="1639279"/>
            <a:ext cx="42957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IP/Ethernet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ISDN: </a:t>
            </a:r>
            <a:r>
              <a:rPr lang="ru-RU" sz="1800" dirty="0" smtClean="0">
                <a:latin typeface="Calibri" pitchFamily="34" charset="0"/>
              </a:rPr>
              <a:t>до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20 </a:t>
            </a:r>
            <a:r>
              <a:rPr lang="en-US" sz="1800" dirty="0" smtClean="0">
                <a:latin typeface="Calibri" pitchFamily="34" charset="0"/>
              </a:rPr>
              <a:t>kHz (</a:t>
            </a:r>
            <a:r>
              <a:rPr lang="ru-RU" sz="1800" dirty="0" smtClean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POTS: </a:t>
            </a:r>
            <a:r>
              <a:rPr lang="ru-RU" sz="1800" dirty="0" smtClean="0">
                <a:latin typeface="Calibri" pitchFamily="34" charset="0"/>
              </a:rPr>
              <a:t>речевой канал </a:t>
            </a:r>
            <a:r>
              <a:rPr lang="en-US" sz="1800" dirty="0" smtClean="0">
                <a:latin typeface="Calibri" pitchFamily="34" charset="0"/>
              </a:rPr>
              <a:t>7 </a:t>
            </a:r>
            <a:r>
              <a:rPr lang="en-US" sz="1800" dirty="0">
                <a:latin typeface="Calibri" pitchFamily="34" charset="0"/>
              </a:rPr>
              <a:t>kHz </a:t>
            </a:r>
            <a:r>
              <a:rPr lang="en-US" sz="1800" dirty="0" smtClean="0">
                <a:latin typeface="Calibri" pitchFamily="34" charset="0"/>
              </a:rPr>
              <a:t> (</a:t>
            </a:r>
            <a:r>
              <a:rPr lang="ru-RU" sz="1800" dirty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Беспроводная</a:t>
            </a:r>
            <a:r>
              <a:rPr lang="en-US" sz="1800" dirty="0" smtClean="0">
                <a:latin typeface="Calibri" pitchFamily="34" charset="0"/>
              </a:rPr>
              <a:t> (</a:t>
            </a:r>
            <a:r>
              <a:rPr lang="ru-RU" sz="1800" dirty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>
                <a:latin typeface="Calibri" pitchFamily="34" charset="0"/>
              </a:rPr>
              <a:t>GSM / 3G / 3G+ / LTE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ru-RU" sz="1800" dirty="0" smtClean="0">
                <a:latin typeface="Calibri" pitchFamily="34" charset="0"/>
              </a:rPr>
              <a:t>Интегрированный модуль и антенна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en-US" sz="1800" dirty="0" smtClean="0">
                <a:latin typeface="Calibri" pitchFamily="34" charset="0"/>
              </a:rPr>
              <a:t>USB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ru-RU" sz="1800" dirty="0" smtClean="0">
                <a:latin typeface="Calibri" pitchFamily="34" charset="0"/>
              </a:rPr>
              <a:t>Голос –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стандартный или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HD Voice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Arial" charset="0"/>
              <a:buChar char="•"/>
            </a:pPr>
            <a:r>
              <a:rPr lang="ru-RU" sz="1800" dirty="0" smtClean="0">
                <a:latin typeface="Calibri" pitchFamily="34" charset="0"/>
              </a:rPr>
              <a:t>Данные</a:t>
            </a:r>
            <a:r>
              <a:rPr lang="en-US" sz="1800" dirty="0" smtClean="0">
                <a:latin typeface="Calibri" pitchFamily="34" charset="0"/>
              </a:rPr>
              <a:t>/IP </a:t>
            </a:r>
            <a:r>
              <a:rPr lang="en-US" sz="1800" dirty="0">
                <a:latin typeface="Calibri" pitchFamily="34" charset="0"/>
              </a:rPr>
              <a:t>: </a:t>
            </a:r>
            <a:r>
              <a:rPr lang="ru-RU" sz="1800" dirty="0" smtClean="0">
                <a:latin typeface="Calibri" pitchFamily="34" charset="0"/>
              </a:rPr>
              <a:t>режим </a:t>
            </a:r>
            <a:r>
              <a:rPr lang="en-US" sz="1800" dirty="0" smtClean="0">
                <a:latin typeface="Calibri" pitchFamily="34" charset="0"/>
              </a:rPr>
              <a:t>PS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Inmarsat </a:t>
            </a:r>
            <a:r>
              <a:rPr lang="en-US" sz="1800" dirty="0" smtClean="0">
                <a:latin typeface="Calibri" pitchFamily="34" charset="0"/>
              </a:rPr>
              <a:t>BGAN (</a:t>
            </a:r>
            <a:r>
              <a:rPr lang="ru-RU" sz="1800" dirty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cxnSp>
        <p:nvCxnSpPr>
          <p:cNvPr id="22534" name="Straight Connector 10"/>
          <p:cNvCxnSpPr>
            <a:cxnSpLocks noChangeShapeType="1"/>
          </p:cNvCxnSpPr>
          <p:nvPr/>
        </p:nvCxnSpPr>
        <p:spPr bwMode="auto">
          <a:xfrm flipH="1" flipV="1">
            <a:off x="4877382" y="1639279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grpSp>
        <p:nvGrpSpPr>
          <p:cNvPr id="22535" name="Group 9"/>
          <p:cNvGrpSpPr>
            <a:grpSpLocks/>
          </p:cNvGrpSpPr>
          <p:nvPr/>
        </p:nvGrpSpPr>
        <p:grpSpPr bwMode="auto">
          <a:xfrm>
            <a:off x="503182" y="5901459"/>
            <a:ext cx="8286750" cy="804862"/>
            <a:chOff x="288" y="3417"/>
            <a:chExt cx="5220" cy="507"/>
          </a:xfrm>
        </p:grpSpPr>
        <p:grpSp>
          <p:nvGrpSpPr>
            <p:cNvPr id="22537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2539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2540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2538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 smtClean="0">
                  <a:latin typeface="Calibri" pitchFamily="34" charset="0"/>
                </a:rPr>
                <a:t>Самый гибкий портативный кодек на рынке</a:t>
              </a:r>
              <a:endParaRPr lang="en-US" sz="1600" b="1" dirty="0"/>
            </a:p>
          </p:txBody>
        </p:sp>
      </p:grpSp>
      <p:sp>
        <p:nvSpPr>
          <p:cNvPr id="22536" name="Inhaltsplatzhalter 2"/>
          <p:cNvSpPr>
            <a:spLocks/>
          </p:cNvSpPr>
          <p:nvPr/>
        </p:nvSpPr>
        <p:spPr bwMode="auto">
          <a:xfrm>
            <a:off x="4708733" y="1639279"/>
            <a:ext cx="4024049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Интегрированный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высокопроизводительный микшер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3 </a:t>
            </a:r>
            <a:r>
              <a:rPr lang="ru-RU" sz="1800" dirty="0" smtClean="0">
                <a:latin typeface="Calibri" pitchFamily="34" charset="0"/>
              </a:rPr>
              <a:t>микрофонных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</a:rPr>
              <a:t>/ </a:t>
            </a:r>
            <a:r>
              <a:rPr lang="ru-RU" sz="1800" dirty="0" smtClean="0">
                <a:latin typeface="Calibri" pitchFamily="34" charset="0"/>
              </a:rPr>
              <a:t>линейных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входа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2 </a:t>
            </a:r>
            <a:r>
              <a:rPr lang="ru-RU" sz="1800" dirty="0" smtClean="0">
                <a:latin typeface="Calibri" pitchFamily="34" charset="0"/>
              </a:rPr>
              <a:t>выхода для наушников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2 </a:t>
            </a:r>
            <a:r>
              <a:rPr lang="ru-RU" sz="1800" dirty="0" smtClean="0">
                <a:latin typeface="Calibri" pitchFamily="34" charset="0"/>
              </a:rPr>
              <a:t>линейных выхода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ВЧ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фильтры</a:t>
            </a:r>
            <a:r>
              <a:rPr lang="en-US" sz="1800" dirty="0" smtClean="0">
                <a:latin typeface="Calibri" pitchFamily="34" charset="0"/>
              </a:rPr>
              <a:t>, </a:t>
            </a:r>
            <a:r>
              <a:rPr lang="ru-RU" sz="1800" dirty="0" smtClean="0">
                <a:latin typeface="Calibri" pitchFamily="34" charset="0"/>
              </a:rPr>
              <a:t>лимитеры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Моно или стерео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операции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Запись на стандартую </a:t>
            </a:r>
            <a:r>
              <a:rPr lang="en-US" sz="1800" dirty="0" smtClean="0">
                <a:latin typeface="Calibri" pitchFamily="34" charset="0"/>
              </a:rPr>
              <a:t>SD </a:t>
            </a:r>
            <a:r>
              <a:rPr lang="ru-RU" sz="1800" dirty="0" smtClean="0">
                <a:latin typeface="Calibri" pitchFamily="34" charset="0"/>
              </a:rPr>
              <a:t>карту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USB </a:t>
            </a:r>
            <a:r>
              <a:rPr lang="ru-RU" sz="1800" dirty="0" smtClean="0">
                <a:latin typeface="Calibri" pitchFamily="34" charset="0"/>
              </a:rPr>
              <a:t>интерфейс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2532" grpId="0"/>
      <p:bldP spid="22533" grpId="0"/>
      <p:bldP spid="225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Сети</a:t>
            </a:r>
            <a:endParaRPr lang="en-US" sz="1600" b="1" dirty="0"/>
          </a:p>
        </p:txBody>
      </p:sp>
      <p:cxnSp>
        <p:nvCxnSpPr>
          <p:cNvPr id="24578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4579" name="Titel 1"/>
          <p:cNvSpPr txBox="1">
            <a:spLocks/>
          </p:cNvSpPr>
          <p:nvPr/>
        </p:nvSpPr>
        <p:spPr bwMode="auto">
          <a:xfrm>
            <a:off x="399823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Версии и опции</a:t>
            </a:r>
            <a:endParaRPr lang="en-US" sz="2000" dirty="0"/>
          </a:p>
        </p:txBody>
      </p:sp>
      <p:sp>
        <p:nvSpPr>
          <p:cNvPr id="24580" name="Textplatzhalter 5"/>
          <p:cNvSpPr txBox="1">
            <a:spLocks/>
          </p:cNvSpPr>
          <p:nvPr/>
        </p:nvSpPr>
        <p:spPr bwMode="auto">
          <a:xfrm>
            <a:off x="399823" y="4507139"/>
            <a:ext cx="3933825" cy="42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Дополнительный свойства</a:t>
            </a:r>
            <a:endParaRPr lang="en-US" sz="1600" b="1" dirty="0"/>
          </a:p>
        </p:txBody>
      </p:sp>
      <p:sp>
        <p:nvSpPr>
          <p:cNvPr id="24581" name="Inhaltsplatzhalter 2"/>
          <p:cNvSpPr>
            <a:spLocks/>
          </p:cNvSpPr>
          <p:nvPr/>
        </p:nvSpPr>
        <p:spPr bwMode="auto">
          <a:xfrm>
            <a:off x="457200" y="2057400"/>
            <a:ext cx="3933825" cy="183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IP </a:t>
            </a:r>
            <a:r>
              <a:rPr lang="ru-RU" sz="1800" dirty="0" smtClean="0">
                <a:latin typeface="Calibri" pitchFamily="34" charset="0"/>
              </a:rPr>
              <a:t>– как стандарт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ISDN 2B (</a:t>
            </a:r>
            <a:r>
              <a:rPr lang="ru-RU" sz="1800" dirty="0" smtClean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POTS (</a:t>
            </a:r>
            <a:r>
              <a:rPr lang="ru-RU" sz="1800" dirty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Мобильный</a:t>
            </a:r>
            <a:r>
              <a:rPr lang="en-US" sz="1800" dirty="0" smtClean="0">
                <a:latin typeface="Calibri" pitchFamily="34" charset="0"/>
              </a:rPr>
              <a:t> HD Voice-4G (</a:t>
            </a:r>
            <a:r>
              <a:rPr lang="ru-RU" sz="1800" dirty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Inmarsat BGAN (</a:t>
            </a:r>
            <a:r>
              <a:rPr lang="ru-RU" sz="1800" dirty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cxnSp>
        <p:nvCxnSpPr>
          <p:cNvPr id="24582" name="Straight Connector 10"/>
          <p:cNvCxnSpPr>
            <a:cxnSpLocks noChangeShapeType="1"/>
          </p:cNvCxnSpPr>
          <p:nvPr/>
        </p:nvCxnSpPr>
        <p:spPr bwMode="auto">
          <a:xfrm flipH="1" flipV="1">
            <a:off x="399823" y="4926143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4584" name="Inhaltsplatzhalter 2"/>
          <p:cNvSpPr>
            <a:spLocks/>
          </p:cNvSpPr>
          <p:nvPr/>
        </p:nvSpPr>
        <p:spPr bwMode="auto">
          <a:xfrm>
            <a:off x="461055" y="5121254"/>
            <a:ext cx="8286750" cy="124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Запись</a:t>
            </a:r>
            <a:r>
              <a:rPr lang="en-US" sz="1800" dirty="0" smtClean="0">
                <a:latin typeface="Calibri" pitchFamily="34" charset="0"/>
              </a:rPr>
              <a:t> : </a:t>
            </a:r>
            <a:r>
              <a:rPr lang="ru-RU" sz="1800" dirty="0" smtClean="0">
                <a:latin typeface="Calibri" pitchFamily="34" charset="0"/>
              </a:rPr>
              <a:t>на </a:t>
            </a:r>
            <a:r>
              <a:rPr lang="en-US" sz="1800" dirty="0" smtClean="0">
                <a:latin typeface="Calibri" pitchFamily="34" charset="0"/>
              </a:rPr>
              <a:t>SD </a:t>
            </a:r>
            <a:r>
              <a:rPr lang="ru-RU" sz="1800" dirty="0" smtClean="0">
                <a:latin typeface="Calibri" pitchFamily="34" charset="0"/>
              </a:rPr>
              <a:t>карту</a:t>
            </a:r>
            <a:r>
              <a:rPr lang="en-US" sz="1800" dirty="0" smtClean="0">
                <a:latin typeface="Calibri" pitchFamily="34" charset="0"/>
              </a:rPr>
              <a:t>, </a:t>
            </a:r>
            <a:r>
              <a:rPr lang="ru-RU" sz="1800" dirty="0" smtClean="0">
                <a:latin typeface="Calibri" pitchFamily="34" charset="0"/>
              </a:rPr>
              <a:t>моно или стерео </a:t>
            </a:r>
            <a:r>
              <a:rPr lang="en-US" sz="1800" dirty="0" smtClean="0">
                <a:latin typeface="Calibri" pitchFamily="34" charset="0"/>
              </a:rPr>
              <a:t>+ </a:t>
            </a:r>
            <a:r>
              <a:rPr lang="ru-RU" sz="1800" dirty="0" smtClean="0">
                <a:latin typeface="Calibri" pitchFamily="34" charset="0"/>
              </a:rPr>
              <a:t>основное редактирование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ru-RU" sz="1800" dirty="0" smtClean="0">
                <a:latin typeface="Calibri" pitchFamily="34" charset="0"/>
              </a:rPr>
              <a:t>опция</a:t>
            </a:r>
            <a:r>
              <a:rPr lang="en-US" sz="1800" dirty="0" smtClean="0">
                <a:latin typeface="Calibri" pitchFamily="34" charset="0"/>
              </a:rPr>
              <a:t>)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24580" grpId="0"/>
      <p:bldP spid="24581" grpId="0"/>
      <p:bldP spid="245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Применение</a:t>
            </a:r>
            <a:endParaRPr lang="en-US" sz="1600" b="1" dirty="0"/>
          </a:p>
        </p:txBody>
      </p:sp>
      <p:cxnSp>
        <p:nvCxnSpPr>
          <p:cNvPr id="2662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2662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Применение</a:t>
            </a:r>
            <a:endParaRPr lang="en-US" sz="2000" dirty="0"/>
          </a:p>
        </p:txBody>
      </p:sp>
      <p:sp>
        <p:nvSpPr>
          <p:cNvPr id="2662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26629" name="Inhaltsplatzhalter 2"/>
          <p:cNvSpPr>
            <a:spLocks/>
          </p:cNvSpPr>
          <p:nvPr/>
        </p:nvSpPr>
        <p:spPr bwMode="auto">
          <a:xfrm>
            <a:off x="457200" y="2057400"/>
            <a:ext cx="5550493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“</a:t>
            </a:r>
            <a:r>
              <a:rPr lang="ru-RU" sz="2000" dirty="0" smtClean="0">
                <a:latin typeface="Calibri" pitchFamily="34" charset="0"/>
              </a:rPr>
              <a:t>Складной</a:t>
            </a:r>
            <a:r>
              <a:rPr lang="en-US" sz="2000" dirty="0" smtClean="0">
                <a:latin typeface="Calibri" pitchFamily="34" charset="0"/>
              </a:rPr>
              <a:t>” </a:t>
            </a:r>
            <a:r>
              <a:rPr lang="ru-RU" sz="2000" dirty="0" smtClean="0">
                <a:latin typeface="Calibri" pitchFamily="34" charset="0"/>
              </a:rPr>
              <a:t>портативный кодек</a:t>
            </a:r>
            <a:endParaRPr lang="en-US" sz="20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Портативное автономное устройство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Calibri" pitchFamily="34" charset="0"/>
              </a:rPr>
              <a:t>Среднее / высокое  качество</a:t>
            </a: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</p:txBody>
      </p:sp>
      <p:grpSp>
        <p:nvGrpSpPr>
          <p:cNvPr id="2663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2663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2663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2663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2663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ru-RU" sz="1600" b="1" dirty="0">
                  <a:latin typeface="Calibri" pitchFamily="34" charset="0"/>
                </a:rPr>
                <a:t>Самый гибкий </a:t>
              </a:r>
              <a:r>
                <a:rPr lang="ru-RU" sz="1600" b="1" dirty="0" smtClean="0">
                  <a:latin typeface="Calibri" pitchFamily="34" charset="0"/>
                </a:rPr>
                <a:t>портативный, широко признанный </a:t>
              </a:r>
              <a:r>
                <a:rPr lang="ru-RU" sz="1600" b="1" dirty="0">
                  <a:latin typeface="Calibri" pitchFamily="34" charset="0"/>
                </a:rPr>
                <a:t>на </a:t>
              </a:r>
              <a:r>
                <a:rPr lang="ru-RU" sz="1600" b="1" dirty="0" smtClean="0">
                  <a:latin typeface="Calibri" pitchFamily="34" charset="0"/>
                </a:rPr>
                <a:t>рынке кодек</a:t>
              </a:r>
              <a:endParaRPr lang="en-US" sz="1600" b="1" dirty="0"/>
            </a:p>
          </p:txBody>
        </p:sp>
      </p:grpSp>
      <p:sp>
        <p:nvSpPr>
          <p:cNvPr id="26632" name="Inhaltsplatzhalter 2"/>
          <p:cNvSpPr>
            <a:spLocks/>
          </p:cNvSpPr>
          <p:nvPr/>
        </p:nvSpPr>
        <p:spPr bwMode="auto">
          <a:xfrm>
            <a:off x="4752975" y="2106613"/>
            <a:ext cx="39338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200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64" y="1441450"/>
            <a:ext cx="2049236" cy="27323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96" y="3460304"/>
            <a:ext cx="2694357" cy="2023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Scoopy+ S</a:t>
            </a:r>
            <a:br>
              <a:rPr lang="en-US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Наиболее </a:t>
            </a:r>
            <a:r>
              <a:rPr lang="ru-RU" dirty="0">
                <a:latin typeface="Calibri" pitchFamily="34" charset="0"/>
              </a:rPr>
              <a:t>важные свойства</a:t>
            </a:r>
            <a:endParaRPr lang="en-US" dirty="0" smtClean="0">
              <a:latin typeface="Arial" charset="0"/>
            </a:endParaRP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>
          <a:xfrm>
            <a:off x="457200" y="1266914"/>
            <a:ext cx="8229600" cy="4800600"/>
          </a:xfrm>
        </p:spPr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Высокоинтегрированное</a:t>
            </a:r>
            <a:r>
              <a:rPr lang="en-US" sz="2000" dirty="0" smtClean="0">
                <a:latin typeface="Calibri" charset="0"/>
              </a:rPr>
              <a:t>, </a:t>
            </a:r>
            <a:r>
              <a:rPr lang="ru-RU" sz="2000" dirty="0" smtClean="0">
                <a:latin typeface="Calibri" charset="0"/>
              </a:rPr>
              <a:t>легкое и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ru-RU" sz="2000" dirty="0" smtClean="0">
                <a:latin typeface="Calibri" charset="0"/>
              </a:rPr>
              <a:t>автономное устройство</a:t>
            </a:r>
            <a:r>
              <a:rPr lang="en-US" sz="2000" dirty="0" smtClean="0">
                <a:latin typeface="Calibri" charset="0"/>
              </a:rPr>
              <a:t>: </a:t>
            </a:r>
            <a:r>
              <a:rPr lang="ru-RU" sz="2000" i="1" dirty="0" smtClean="0">
                <a:latin typeface="Calibri" charset="0"/>
              </a:rPr>
              <a:t>реально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ru-RU" sz="2000" dirty="0" smtClean="0">
                <a:latin typeface="Calibri" charset="0"/>
              </a:rPr>
              <a:t>портативное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Высокопроизводительные аудио интерфейсы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Дружественный пользовательский интерфейс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Мощный встроенный </a:t>
            </a:r>
            <a:r>
              <a:rPr lang="en-US" sz="2000" dirty="0" smtClean="0">
                <a:latin typeface="Calibri" charset="0"/>
              </a:rPr>
              <a:t>html </a:t>
            </a:r>
            <a:r>
              <a:rPr lang="ru-RU" sz="2000" dirty="0" smtClean="0">
                <a:latin typeface="Calibri" charset="0"/>
              </a:rPr>
              <a:t>сервер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4SB ADPCM: 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“Сравнимая с аналоговой” задержка через 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ISDN</a:t>
            </a:r>
            <a:endParaRPr lang="en-US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5AS </a:t>
            </a:r>
            <a:r>
              <a:rPr lang="ru-RU" sz="2000" dirty="0" smtClean="0">
                <a:latin typeface="Calibri" charset="0"/>
              </a:rPr>
              <a:t>для</a:t>
            </a:r>
            <a:r>
              <a:rPr lang="en-US" sz="2000" dirty="0" smtClean="0">
                <a:latin typeface="Calibri" charset="0"/>
              </a:rPr>
              <a:t> ISDN</a:t>
            </a:r>
          </a:p>
          <a:p>
            <a:pPr>
              <a:buFont typeface="Wingdings" charset="2"/>
              <a:buChar char="§"/>
              <a:defRPr/>
            </a:pPr>
            <a:r>
              <a:rPr lang="ru-RU" sz="2000" dirty="0">
                <a:latin typeface="Calibri" charset="0"/>
              </a:rPr>
              <a:t>Совместим с </a:t>
            </a:r>
            <a:r>
              <a:rPr lang="en-US" sz="2000" dirty="0">
                <a:latin typeface="Calibri" charset="0"/>
              </a:rPr>
              <a:t>SIP</a:t>
            </a:r>
            <a:r>
              <a:rPr lang="ru-RU" sz="2000" dirty="0">
                <a:latin typeface="Calibri" charset="0"/>
              </a:rPr>
              <a:t>,</a:t>
            </a:r>
            <a:r>
              <a:rPr lang="en-US" sz="2000" dirty="0">
                <a:latin typeface="Calibri" charset="0"/>
              </a:rPr>
              <a:t> </a:t>
            </a:r>
            <a:r>
              <a:rPr lang="ru-RU" sz="2000" dirty="0">
                <a:latin typeface="Calibri" charset="0"/>
              </a:rPr>
              <a:t>соответствует требованиям </a:t>
            </a:r>
            <a:r>
              <a:rPr lang="en-US" sz="2000" dirty="0">
                <a:latin typeface="Calibri" charset="0"/>
              </a:rPr>
              <a:t>EBU Tech 3326 (aka N/ACIP)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Возможности записи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ИНТЕГРИРОВАННЫЕ </a:t>
            </a: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wireless GSM/3G/UMTS/EDGE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charset="0"/>
              </a:rPr>
              <a:t>HD Voice</a:t>
            </a: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Голосовой режимм может быть использован также для координации</a:t>
            </a:r>
            <a:endParaRPr lang="en-US" sz="2000" dirty="0" smtClean="0"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ru-RU" dirty="0" smtClean="0">
                <a:latin typeface="Arial" charset="0"/>
              </a:rPr>
              <a:t>Кодеки </a:t>
            </a:r>
            <a:r>
              <a:rPr lang="en-US" dirty="0" smtClean="0">
                <a:latin typeface="Arial" charset="0"/>
              </a:rPr>
              <a:t>AETA</a:t>
            </a:r>
            <a:br>
              <a:rPr lang="en-US" dirty="0" smtClean="0">
                <a:latin typeface="Arial" charset="0"/>
              </a:rPr>
            </a:br>
            <a:r>
              <a:rPr lang="ru-RU" dirty="0" smtClean="0">
                <a:latin typeface="Arial" charset="0"/>
              </a:rPr>
              <a:t>Системы управления</a:t>
            </a:r>
            <a:endParaRPr lang="en-US" dirty="0" smtClean="0">
              <a:latin typeface="Arial" charset="0"/>
            </a:endParaRPr>
          </a:p>
        </p:txBody>
      </p:sp>
      <p:sp>
        <p:nvSpPr>
          <p:cNvPr id="34818" name="Espace réservé du contenu 2"/>
          <p:cNvSpPr>
            <a:spLocks noGrp="1"/>
          </p:cNvSpPr>
          <p:nvPr>
            <p:ph idx="1"/>
          </p:nvPr>
        </p:nvSpPr>
        <p:spPr>
          <a:xfrm>
            <a:off x="457200" y="1462088"/>
            <a:ext cx="3910013" cy="4330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</a:rPr>
              <a:t>Scoop Manager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Arial" charset="0"/>
            </a:endParaRPr>
          </a:p>
          <a:p>
            <a:pPr lvl="1"/>
            <a:r>
              <a:rPr lang="ru-RU" dirty="0" smtClean="0">
                <a:latin typeface="Arial" charset="0"/>
              </a:rPr>
              <a:t>Управление группой кодеков </a:t>
            </a:r>
          </a:p>
          <a:p>
            <a:pPr lvl="1"/>
            <a:r>
              <a:rPr lang="ru-RU" dirty="0" smtClean="0">
                <a:latin typeface="Arial" charset="0"/>
              </a:rPr>
              <a:t>Гибкий и очень эргономичный</a:t>
            </a:r>
            <a:endParaRPr lang="en-US" dirty="0" smtClean="0">
              <a:latin typeface="Arial" charset="0"/>
            </a:endParaRP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1488" y="1260475"/>
            <a:ext cx="4719637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ru-RU" dirty="0">
                <a:latin typeface="Arial" charset="0"/>
              </a:rPr>
              <a:t>Кодеки </a:t>
            </a:r>
            <a:r>
              <a:rPr lang="en-US" dirty="0">
                <a:latin typeface="Arial" charset="0"/>
              </a:rPr>
              <a:t>AETA</a:t>
            </a:r>
            <a:br>
              <a:rPr lang="en-US" dirty="0">
                <a:latin typeface="Arial" charset="0"/>
              </a:rPr>
            </a:br>
            <a:r>
              <a:rPr lang="ru-RU" dirty="0">
                <a:latin typeface="Arial" charset="0"/>
              </a:rPr>
              <a:t>Системы управления</a:t>
            </a:r>
            <a:endParaRPr lang="en-US" dirty="0" smtClean="0">
              <a:latin typeface="Arial" charset="0"/>
            </a:endParaRPr>
          </a:p>
        </p:txBody>
      </p:sp>
      <p:sp>
        <p:nvSpPr>
          <p:cNvPr id="35842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3910013" cy="4330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Arial" charset="0"/>
              </a:rPr>
              <a:t>GTC112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Arial" charset="0"/>
            </a:endParaRPr>
          </a:p>
          <a:p>
            <a:pPr lvl="1"/>
            <a:r>
              <a:rPr lang="ru-RU" dirty="0" smtClean="0">
                <a:latin typeface="Arial" charset="0"/>
              </a:rPr>
              <a:t>Объединение кодеков в группу</a:t>
            </a:r>
            <a:r>
              <a:rPr lang="en-US" dirty="0" smtClean="0">
                <a:latin typeface="Arial" charset="0"/>
              </a:rPr>
              <a:t>, </a:t>
            </a:r>
            <a:r>
              <a:rPr lang="ru-RU" dirty="0" smtClean="0">
                <a:latin typeface="Arial" charset="0"/>
              </a:rPr>
              <a:t>с или без кодеков прямой трансляции</a:t>
            </a:r>
            <a:endParaRPr lang="en-US" dirty="0" smtClean="0">
              <a:latin typeface="Arial" charset="0"/>
            </a:endParaRPr>
          </a:p>
          <a:p>
            <a:pPr lvl="1"/>
            <a:r>
              <a:rPr lang="ru-RU" dirty="0" smtClean="0">
                <a:latin typeface="Arial" charset="0"/>
              </a:rPr>
              <a:t>Вставленная на пути аудио к кодеку / от кодека </a:t>
            </a:r>
          </a:p>
          <a:p>
            <a:pPr lvl="1"/>
            <a:r>
              <a:rPr lang="ru-RU" dirty="0" smtClean="0">
                <a:latin typeface="Arial" charset="0"/>
              </a:rPr>
              <a:t>Отдельныя эффективная управляющая поверхность</a:t>
            </a:r>
            <a:endParaRPr lang="en-US" dirty="0" smtClean="0">
              <a:latin typeface="Arial" charset="0"/>
            </a:endParaRPr>
          </a:p>
        </p:txBody>
      </p:sp>
      <p:pic>
        <p:nvPicPr>
          <p:cNvPr id="35844" name="Picture 2" descr="C:\Users\sdejaham\AppData\Local\Microsoft\Windows\Temporary Internet Files\Content.Outlook\AAG6N7L2\P9060059 (2).JPG"/>
          <p:cNvPicPr>
            <a:picLocks noChangeAspect="1" noChangeArrowheads="1"/>
          </p:cNvPicPr>
          <p:nvPr/>
        </p:nvPicPr>
        <p:blipFill>
          <a:blip r:embed="rId2"/>
          <a:srcRect l="4118" t="26678" b="11012"/>
          <a:stretch>
            <a:fillRect/>
          </a:stretch>
        </p:blipFill>
        <p:spPr bwMode="auto">
          <a:xfrm>
            <a:off x="4367213" y="1455738"/>
            <a:ext cx="4589462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 descr="C:\Users\sdejaham\AppData\Local\Microsoft\Windows\Temporary Internet Files\Content.Outlook\AAG6N7L2\P9060040 (2).JPG"/>
          <p:cNvPicPr>
            <a:picLocks noChangeAspect="1" noChangeArrowheads="1"/>
          </p:cNvPicPr>
          <p:nvPr/>
        </p:nvPicPr>
        <p:blipFill>
          <a:blip r:embed="rId3"/>
          <a:srcRect l="8818" t="11571" r="12195" b="9131"/>
          <a:stretch>
            <a:fillRect/>
          </a:stretch>
        </p:blipFill>
        <p:spPr bwMode="auto">
          <a:xfrm>
            <a:off x="5572125" y="3943350"/>
            <a:ext cx="301625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ru-RU" dirty="0" smtClean="0">
                <a:latin typeface="Calibri" pitchFamily="34" charset="0"/>
              </a:rPr>
              <a:t>Рэковый кодек</a:t>
            </a:r>
            <a:br>
              <a:rPr lang="ru-RU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90054" y="4693383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4700" y="4308886"/>
            <a:ext cx="1210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 smtClean="0">
                <a:latin typeface="Calibri" pitchFamily="34" charset="0"/>
              </a:rPr>
              <a:t>СТУДИЯ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1301" y="1295531"/>
            <a:ext cx="2456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 smtClean="0">
                <a:latin typeface="Calibri" pitchFamily="34" charset="0"/>
              </a:rPr>
              <a:t>МЕСТО СОБЫТИЯ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79" y="1982962"/>
            <a:ext cx="2575057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 smtClean="0">
                <a:latin typeface="Calibri" pitchFamily="34" charset="0"/>
              </a:rPr>
              <a:t>Портативный кодек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Scoopy</a:t>
            </a:r>
            <a:r>
              <a:rPr lang="en-US" sz="2000" dirty="0" smtClean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 smtClean="0">
                <a:latin typeface="Arial" charset="0"/>
              </a:rPr>
              <a:t>Радиовещание через </a:t>
            </a:r>
            <a:r>
              <a:rPr lang="lv-LV" dirty="0" smtClean="0">
                <a:latin typeface="Arial" charset="0"/>
              </a:rPr>
              <a:t>IP/</a:t>
            </a:r>
            <a:r>
              <a:rPr lang="lv-LV" dirty="0" err="1" smtClean="0">
                <a:latin typeface="Arial" charset="0"/>
              </a:rPr>
              <a:t>Ethernet</a:t>
            </a:r>
            <a:r>
              <a:rPr lang="lv-LV" dirty="0" smtClean="0">
                <a:latin typeface="Arial" charset="0"/>
              </a:rPr>
              <a:t> </a:t>
            </a:r>
          </a:p>
          <a:p>
            <a:r>
              <a:rPr lang="ru-RU" dirty="0" smtClean="0">
                <a:latin typeface="Arial" charset="0"/>
              </a:rPr>
              <a:t>с использованием кодеков </a:t>
            </a:r>
            <a:r>
              <a:rPr lang="en-US" dirty="0" smtClean="0">
                <a:latin typeface="Arial" charset="0"/>
              </a:rPr>
              <a:t>AETA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21936" y="1424265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cxnSp>
        <p:nvCxnSpPr>
          <p:cNvPr id="5" name="Elbow Connector 4"/>
          <p:cNvCxnSpPr/>
          <p:nvPr/>
        </p:nvCxnSpPr>
        <p:spPr>
          <a:xfrm>
            <a:off x="2632105" y="1982962"/>
            <a:ext cx="2281727" cy="84702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32105" y="1982962"/>
            <a:ext cx="0" cy="6341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892325" y="3977523"/>
            <a:ext cx="0" cy="119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415846" y="1295531"/>
            <a:ext cx="11548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STUN </a:t>
            </a:r>
            <a:r>
              <a:rPr lang="ru-RU" sz="1400" dirty="0" smtClean="0">
                <a:latin typeface="Calibri" pitchFamily="34" charset="0"/>
              </a:rPr>
              <a:t>сервер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25" y="1833310"/>
            <a:ext cx="4762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" grpId="0"/>
      <p:bldP spid="3" grpId="0"/>
      <p:bldP spid="22" grpId="0"/>
      <p:bldP spid="23" grpId="0"/>
      <p:bldP spid="26" grpId="0"/>
      <p:bldP spid="29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2358" y="1525222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ru-RU" dirty="0">
                <a:latin typeface="Calibri" pitchFamily="34" charset="0"/>
              </a:rPr>
              <a:t>Рэковый кодек</a:t>
            </a:r>
            <a:br>
              <a:rPr lang="ru-RU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84403" y="4693383"/>
            <a:ext cx="1020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en-US" sz="1400" dirty="0">
                <a:latin typeface="Calibri" pitchFamily="34" charset="0"/>
              </a:rPr>
              <a:t>IP/Ethernet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74700" y="4308886"/>
            <a:ext cx="1210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СТУДИЯ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662" y="1245754"/>
            <a:ext cx="2456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МЕСТО СОБЫТИЯ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79" y="1982962"/>
            <a:ext cx="2438325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>
                <a:latin typeface="Calibri" pitchFamily="34" charset="0"/>
              </a:rPr>
              <a:t>Портативный кодек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 err="1">
                <a:latin typeface="Calibri" pitchFamily="34" charset="0"/>
              </a:rPr>
              <a:t>Scoopy</a:t>
            </a:r>
            <a:r>
              <a:rPr lang="en-US" sz="2000" dirty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>
                <a:latin typeface="Arial" charset="0"/>
              </a:rPr>
              <a:t>Радиовещание через </a:t>
            </a:r>
            <a:r>
              <a:rPr lang="lv-LV" dirty="0" smtClean="0">
                <a:latin typeface="Arial" charset="0"/>
              </a:rPr>
              <a:t>G4 / LTE</a:t>
            </a:r>
          </a:p>
          <a:p>
            <a:r>
              <a:rPr lang="ru-RU" dirty="0">
                <a:latin typeface="Arial" charset="0"/>
              </a:rPr>
              <a:t>с использованием кодеков </a:t>
            </a:r>
            <a:r>
              <a:rPr lang="en-US" dirty="0">
                <a:latin typeface="Arial" charset="0"/>
              </a:rPr>
              <a:t>AETA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20">
            <a:off x="3315248" y="118112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49989" y="1334992"/>
            <a:ext cx="2453685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400" dirty="0" smtClean="0">
                <a:latin typeface="Calibri" pitchFamily="34" charset="0"/>
              </a:rPr>
              <a:t>Мобильная передача данных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G4 / 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9" y="1707419"/>
            <a:ext cx="48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306313" y="1310369"/>
            <a:ext cx="1646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SIP </a:t>
            </a:r>
            <a:r>
              <a:rPr lang="ru-RU" sz="1400" dirty="0" smtClean="0">
                <a:latin typeface="Calibri" pitchFamily="34" charset="0"/>
              </a:rPr>
              <a:t>прокси - сервер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9576" y="3962237"/>
            <a:ext cx="0" cy="1192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841">
            <a:off x="3834209" y="2036031"/>
            <a:ext cx="144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84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6" b="6940"/>
          <a:stretch>
            <a:fillRect/>
          </a:stretch>
        </p:blipFill>
        <p:spPr>
          <a:xfrm>
            <a:off x="4752974" y="4060256"/>
            <a:ext cx="3990977" cy="1317184"/>
          </a:xfrm>
          <a:prstGeom prst="rect">
            <a:avLst/>
          </a:prstGeom>
        </p:spPr>
      </p:pic>
      <p:sp>
        <p:nvSpPr>
          <p:cNvPr id="8194" name="Textplatzhalter 5"/>
          <p:cNvSpPr txBox="1">
            <a:spLocks/>
          </p:cNvSpPr>
          <p:nvPr/>
        </p:nvSpPr>
        <p:spPr bwMode="auto">
          <a:xfrm>
            <a:off x="457200" y="1395458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Линейки продуктов</a:t>
            </a:r>
            <a:r>
              <a:rPr lang="en-US" sz="1800" b="1" dirty="0" smtClean="0">
                <a:latin typeface="Calibri" pitchFamily="34" charset="0"/>
              </a:rPr>
              <a:t>: </a:t>
            </a:r>
            <a:endParaRPr lang="ru-RU" sz="1800" b="1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Кодеки рэкового исполнения</a:t>
            </a:r>
            <a:endParaRPr lang="en-US" sz="1600" b="1" dirty="0"/>
          </a:p>
        </p:txBody>
      </p:sp>
      <p:cxnSp>
        <p:nvCxnSpPr>
          <p:cNvPr id="8195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9764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196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 smtClean="0">
                <a:latin typeface="Calibri" pitchFamily="34" charset="0"/>
              </a:rPr>
              <a:t>Обзор </a:t>
            </a:r>
          </a:p>
          <a:p>
            <a:pPr eaLnBrk="0" hangingPunct="0"/>
            <a:r>
              <a:rPr lang="ru-RU" sz="2000" dirty="0" smtClean="0">
                <a:latin typeface="Calibri" pitchFamily="34" charset="0"/>
              </a:rPr>
              <a:t>кодеков </a:t>
            </a:r>
            <a:r>
              <a:rPr lang="en-US" sz="2000" dirty="0" smtClean="0">
                <a:latin typeface="Calibri" pitchFamily="34" charset="0"/>
              </a:rPr>
              <a:t>AETA</a:t>
            </a:r>
            <a:endParaRPr lang="en-US" sz="2000" dirty="0"/>
          </a:p>
        </p:txBody>
      </p:sp>
      <p:sp>
        <p:nvSpPr>
          <p:cNvPr id="8197" name="Textplatzhalter 5"/>
          <p:cNvSpPr txBox="1">
            <a:spLocks/>
          </p:cNvSpPr>
          <p:nvPr/>
        </p:nvSpPr>
        <p:spPr bwMode="auto">
          <a:xfrm>
            <a:off x="4752975" y="15351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8198" name="Inhaltsplatzhalter 2"/>
          <p:cNvSpPr>
            <a:spLocks/>
          </p:cNvSpPr>
          <p:nvPr/>
        </p:nvSpPr>
        <p:spPr bwMode="auto">
          <a:xfrm>
            <a:off x="457200" y="2151063"/>
            <a:ext cx="3933825" cy="357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SCOOP5 S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600" dirty="0" smtClean="0">
                <a:latin typeface="Calibri" panose="020F0502020204030204" pitchFamily="34" charset="0"/>
              </a:rPr>
              <a:t>Все сети в </a:t>
            </a:r>
            <a:r>
              <a:rPr lang="en-US" sz="1600" dirty="0" smtClean="0">
                <a:latin typeface="Calibri" panose="020F0502020204030204" pitchFamily="34" charset="0"/>
              </a:rPr>
              <a:t>1U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SCOOP5 S-IP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600" dirty="0" smtClean="0">
                <a:latin typeface="Calibri" panose="020F0502020204030204" pitchFamily="34" charset="0"/>
              </a:rPr>
              <a:t>Только</a:t>
            </a:r>
            <a:r>
              <a:rPr lang="en-US" sz="1600" dirty="0" smtClean="0">
                <a:latin typeface="Calibri" panose="020F0502020204030204" pitchFamily="34" charset="0"/>
              </a:rPr>
              <a:t> IP </a:t>
            </a:r>
            <a:r>
              <a:rPr lang="ru-RU" sz="1600" dirty="0" smtClean="0">
                <a:latin typeface="Calibri" panose="020F0502020204030204" pitchFamily="34" charset="0"/>
              </a:rPr>
              <a:t>сеть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ru-RU" sz="1600" dirty="0" smtClean="0">
                <a:latin typeface="Calibri" panose="020F0502020204030204" pitchFamily="34" charset="0"/>
              </a:rPr>
              <a:t>без передней панели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SCOOPFONE HD-R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800" dirty="0" smtClean="0">
                <a:latin typeface="Calibri" pitchFamily="34" charset="0"/>
              </a:rPr>
              <a:t>Для работы через сотовую сеть </a:t>
            </a:r>
            <a:r>
              <a:rPr lang="en-US" sz="1800" dirty="0" smtClean="0">
                <a:latin typeface="Calibri" pitchFamily="34" charset="0"/>
              </a:rPr>
              <a:t>GSM/HD Voice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SCOOPFONE 4G</a:t>
            </a:r>
            <a:endParaRPr lang="en-US" sz="18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800" dirty="0">
                <a:latin typeface="Calibri" pitchFamily="34" charset="0"/>
              </a:rPr>
              <a:t>Для работы через сотовую сеть </a:t>
            </a:r>
            <a:r>
              <a:rPr lang="en-US" sz="1800" dirty="0" smtClean="0">
                <a:latin typeface="Calibri" pitchFamily="34" charset="0"/>
              </a:rPr>
              <a:t>GSM/HD </a:t>
            </a:r>
            <a:r>
              <a:rPr lang="en-US" sz="1800" dirty="0">
                <a:latin typeface="Calibri" pitchFamily="34" charset="0"/>
              </a:rPr>
              <a:t>Voice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428625" y="5728685"/>
            <a:ext cx="8286750" cy="804862"/>
            <a:chOff x="288" y="3417"/>
            <a:chExt cx="5220" cy="507"/>
          </a:xfrm>
        </p:grpSpPr>
        <p:grpSp>
          <p:nvGrpSpPr>
            <p:cNvPr id="8202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8204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en-US" sz="1800" b="1">
                  <a:latin typeface="Calibri" pitchFamily="34" charset="0"/>
                </a:endParaRPr>
              </a:p>
            </p:txBody>
          </p:sp>
          <p:sp>
            <p:nvSpPr>
              <p:cNvPr id="8205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en-US" sz="1800"/>
              </a:p>
            </p:txBody>
          </p:sp>
        </p:grpSp>
        <p:sp>
          <p:nvSpPr>
            <p:cNvPr id="8203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 smtClean="0">
                  <a:latin typeface="Calibri" pitchFamily="34" charset="0"/>
                </a:rPr>
                <a:t>Кодеки для всех аппликаций</a:t>
              </a:r>
              <a:r>
                <a:rPr lang="en-US" sz="1600" b="1" dirty="0" smtClean="0">
                  <a:latin typeface="Calibri" pitchFamily="34" charset="0"/>
                </a:rPr>
                <a:t>, </a:t>
              </a:r>
              <a:r>
                <a:rPr lang="ru-RU" sz="1600" b="1" dirty="0" smtClean="0">
                  <a:latin typeface="Calibri" pitchFamily="34" charset="0"/>
                </a:rPr>
                <a:t>контрибюции и дистрибюции</a:t>
              </a:r>
              <a:r>
                <a:rPr lang="en-US" sz="1600" b="1" dirty="0" smtClean="0">
                  <a:latin typeface="Calibri" pitchFamily="34" charset="0"/>
                </a:rPr>
                <a:t>, </a:t>
              </a:r>
              <a:r>
                <a:rPr lang="ru-RU" sz="1600" b="1" dirty="0" smtClean="0">
                  <a:latin typeface="Calibri" pitchFamily="34" charset="0"/>
                </a:rPr>
                <a:t>в студии или на улице</a:t>
              </a:r>
              <a:endParaRPr lang="en-US" sz="1600" b="1" dirty="0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74" y="3106472"/>
            <a:ext cx="4032926" cy="867080"/>
          </a:xfrm>
          <a:prstGeom prst="rect">
            <a:avLst/>
          </a:prstGeom>
        </p:spPr>
      </p:pic>
      <p:pic>
        <p:nvPicPr>
          <p:cNvPr id="15" name="Image 14" descr="scoop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32063"/>
            <a:ext cx="4342961" cy="123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3734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ru-RU" dirty="0">
                <a:latin typeface="Calibri" pitchFamily="34" charset="0"/>
              </a:rPr>
              <a:t>Рэковый кодек</a:t>
            </a:r>
            <a:br>
              <a:rPr lang="ru-RU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22" name="Rectangle 21"/>
          <p:cNvSpPr/>
          <p:nvPr/>
        </p:nvSpPr>
        <p:spPr>
          <a:xfrm>
            <a:off x="6274700" y="4308886"/>
            <a:ext cx="1210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СТУДИЯ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39" y="1252364"/>
            <a:ext cx="2456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МЕСТО СОБЫТИЯ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80" y="1982962"/>
            <a:ext cx="2318684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>
                <a:latin typeface="Calibri" pitchFamily="34" charset="0"/>
              </a:rPr>
              <a:t>Портативный кодек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 err="1">
                <a:latin typeface="Calibri" pitchFamily="34" charset="0"/>
              </a:rPr>
              <a:t>Scoopy</a:t>
            </a:r>
            <a:r>
              <a:rPr lang="en-US" sz="2000" dirty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>
                <a:latin typeface="Arial" charset="0"/>
              </a:rPr>
              <a:t>Радиовещание через </a:t>
            </a:r>
            <a:r>
              <a:rPr lang="lv-LV" dirty="0">
                <a:latin typeface="Arial" charset="0"/>
              </a:rPr>
              <a:t>G4 / LTE</a:t>
            </a:r>
          </a:p>
          <a:p>
            <a:r>
              <a:rPr lang="ru-RU" dirty="0">
                <a:latin typeface="Arial" charset="0"/>
              </a:rPr>
              <a:t>с использованием кодеков </a:t>
            </a:r>
            <a:r>
              <a:rPr lang="en-US" dirty="0">
                <a:latin typeface="Arial" charset="0"/>
              </a:rPr>
              <a:t>AETA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0272">
            <a:off x="3301342" y="1181120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046536" y="1334992"/>
            <a:ext cx="2453685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400" dirty="0">
                <a:latin typeface="Calibri" pitchFamily="34" charset="0"/>
              </a:rPr>
              <a:t>Мобильная передача данных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G4 / 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8400">
            <a:off x="5530753" y="4246958"/>
            <a:ext cx="932489" cy="3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47" y="1901301"/>
            <a:ext cx="2905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69" y="1707419"/>
            <a:ext cx="4857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306312" y="1329309"/>
            <a:ext cx="1646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SIP </a:t>
            </a:r>
            <a:r>
              <a:rPr lang="ru-RU" sz="1400" dirty="0">
                <a:latin typeface="Calibri" pitchFamily="34" charset="0"/>
              </a:rPr>
              <a:t>прокси - сервер</a:t>
            </a:r>
            <a:endParaRPr lang="en-US" sz="1400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7511753" y="2334290"/>
            <a:ext cx="36991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438640" y="4025731"/>
            <a:ext cx="2453685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400" dirty="0">
                <a:latin typeface="Calibri" pitchFamily="34" charset="0"/>
              </a:rPr>
              <a:t>Мобильная передача данных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G4 / LTE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841">
            <a:off x="3833288" y="2044403"/>
            <a:ext cx="14478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2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25" y="4027468"/>
            <a:ext cx="1444421" cy="11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no_G\SAVED FILES 12.12.2007\Valery\Current Projects\2015\AETA codecs\manual_ScoopyPl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33730" y="1521087"/>
            <a:ext cx="1390086" cy="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ru-RU" dirty="0">
                <a:latin typeface="Calibri" pitchFamily="34" charset="0"/>
              </a:rPr>
              <a:t>Рэковый кодек</a:t>
            </a:r>
            <a:br>
              <a:rPr lang="ru-RU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438675" y="2617109"/>
            <a:ext cx="1959585" cy="1360414"/>
          </a:xfrm>
        </p:spPr>
      </p:pic>
      <p:sp>
        <p:nvSpPr>
          <p:cNvPr id="3" name="Rectangle 2"/>
          <p:cNvSpPr/>
          <p:nvPr/>
        </p:nvSpPr>
        <p:spPr>
          <a:xfrm>
            <a:off x="4490053" y="453971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06233" y="4078052"/>
            <a:ext cx="1210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СТУДИЯ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245754"/>
            <a:ext cx="2456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МЕСТО СОБЫТИЯ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93779" y="1982962"/>
            <a:ext cx="2577811" cy="70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>
                <a:latin typeface="Calibri" pitchFamily="34" charset="0"/>
              </a:rPr>
              <a:t>Портативный кодек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 err="1">
                <a:latin typeface="Calibri" pitchFamily="34" charset="0"/>
              </a:rPr>
              <a:t>Scoopy</a:t>
            </a:r>
            <a:r>
              <a:rPr lang="en-US" sz="2000" dirty="0">
                <a:latin typeface="Calibri" pitchFamily="34" charset="0"/>
              </a:rPr>
              <a:t>+ S</a:t>
            </a:r>
            <a:endParaRPr lang="en-US" sz="20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478563" y="213645"/>
            <a:ext cx="7157311" cy="69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 smtClean="0">
                <a:latin typeface="Arial" charset="0"/>
              </a:rPr>
              <a:t>Репортажи и интервью через сеть </a:t>
            </a:r>
            <a:r>
              <a:rPr lang="lv-LV" dirty="0" smtClean="0">
                <a:latin typeface="Arial" charset="0"/>
              </a:rPr>
              <a:t>GSM</a:t>
            </a:r>
            <a:endParaRPr lang="lv-LV" dirty="0">
              <a:latin typeface="Arial" charset="0"/>
            </a:endParaRPr>
          </a:p>
          <a:p>
            <a:r>
              <a:rPr lang="lv-LV" dirty="0" smtClean="0">
                <a:latin typeface="Arial" charset="0"/>
              </a:rPr>
              <a:t>(</a:t>
            </a:r>
            <a:r>
              <a:rPr lang="ru-RU" dirty="0" smtClean="0">
                <a:latin typeface="Arial" charset="0"/>
              </a:rPr>
              <a:t>2-направленная передача голоса </a:t>
            </a:r>
            <a:r>
              <a:rPr lang="lv-LV" dirty="0" smtClean="0">
                <a:latin typeface="Arial" charset="0"/>
              </a:rPr>
              <a:t>HD </a:t>
            </a:r>
            <a:r>
              <a:rPr lang="lv-LV" dirty="0" err="1" smtClean="0">
                <a:latin typeface="Arial" charset="0"/>
              </a:rPr>
              <a:t>Voice</a:t>
            </a:r>
            <a:r>
              <a:rPr lang="lv-LV" dirty="0" smtClean="0">
                <a:latin typeface="Arial" charset="0"/>
              </a:rPr>
              <a:t>)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099">
            <a:off x="3323147" y="1193545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933077" y="1316622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044">
            <a:off x="4840476" y="338040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33623" y="1546990"/>
            <a:ext cx="3002251" cy="2001501"/>
            <a:chOff x="4426721" y="1616358"/>
            <a:chExt cx="3002251" cy="2001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721" y="1616358"/>
              <a:ext cx="3002251" cy="200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277763" y="2264587"/>
              <a:ext cx="14836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ru-RU" sz="1400" dirty="0" smtClean="0">
                  <a:latin typeface="Calibri" pitchFamily="34" charset="0"/>
                </a:rPr>
                <a:t>Мобильная сеть</a:t>
              </a:r>
              <a:endParaRPr lang="lv-LV" sz="1400" dirty="0" smtClean="0">
                <a:latin typeface="Calibri" pitchFamily="34" charset="0"/>
              </a:endParaRPr>
            </a:p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G2 / G3</a:t>
              </a:r>
              <a:endParaRPr lang="en-US" sz="1400" dirty="0">
                <a:latin typeface="Calibri" pitchFamily="34" charset="0"/>
              </a:endParaRP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607053" y="3977523"/>
            <a:ext cx="1508550" cy="1267193"/>
            <a:chOff x="1607053" y="3977523"/>
            <a:chExt cx="1508550" cy="1267193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67" y="3977523"/>
              <a:ext cx="1354136" cy="116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9498">
              <a:off x="2549010" y="4979070"/>
              <a:ext cx="445163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53" y="4847841"/>
              <a:ext cx="1025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135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25" y="4027468"/>
            <a:ext cx="1444421" cy="118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684" y="4847272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5892325" y="5880679"/>
            <a:ext cx="2450823" cy="788987"/>
          </a:xfrm>
        </p:spPr>
        <p:txBody>
          <a:bodyPr/>
          <a:lstStyle/>
          <a:p>
            <a:r>
              <a:rPr lang="ru-RU" dirty="0">
                <a:latin typeface="Calibri" pitchFamily="34" charset="0"/>
              </a:rPr>
              <a:t>Рэковый кодек</a:t>
            </a:r>
            <a:br>
              <a:rPr lang="ru-RU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90053" y="453971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HD </a:t>
            </a:r>
            <a:r>
              <a:rPr lang="lv-LV" sz="1400" dirty="0" err="1">
                <a:latin typeface="Calibri" pitchFamily="34" charset="0"/>
              </a:rPr>
              <a:t>Voice</a:t>
            </a:r>
            <a:endParaRPr lang="lv-LV" sz="1400" dirty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06233" y="4078052"/>
            <a:ext cx="1210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СТУДИЯ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1248471"/>
            <a:ext cx="2456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dirty="0">
                <a:latin typeface="Calibri" pitchFamily="34" charset="0"/>
              </a:rPr>
              <a:t>МЕСТО СОБЫТИЯ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99776" y="1982748"/>
            <a:ext cx="1926036" cy="72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1600" dirty="0" smtClean="0">
                <a:latin typeface="Calibri" pitchFamily="34" charset="0"/>
              </a:rPr>
              <a:t>Любой смартфон, поддерживающий </a:t>
            </a:r>
            <a:r>
              <a:rPr lang="lv-LV" sz="1600" dirty="0" smtClean="0">
                <a:latin typeface="Calibri" pitchFamily="34" charset="0"/>
              </a:rPr>
              <a:t>HD </a:t>
            </a:r>
            <a:r>
              <a:rPr lang="lv-LV" sz="1600" dirty="0" err="1" smtClean="0">
                <a:latin typeface="Calibri" pitchFamily="34" charset="0"/>
              </a:rPr>
              <a:t>Voice</a:t>
            </a:r>
            <a:endParaRPr lang="en-US" sz="1600" dirty="0"/>
          </a:p>
        </p:txBody>
      </p:sp>
      <p:sp>
        <p:nvSpPr>
          <p:cNvPr id="27" name="Titre 1"/>
          <p:cNvSpPr txBox="1">
            <a:spLocks/>
          </p:cNvSpPr>
          <p:nvPr/>
        </p:nvSpPr>
        <p:spPr bwMode="auto">
          <a:xfrm>
            <a:off x="186220" y="94004"/>
            <a:ext cx="7699761" cy="9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>
                <a:latin typeface="Arial" charset="0"/>
              </a:rPr>
              <a:t>Репортажи и интервью через сеть </a:t>
            </a:r>
            <a:r>
              <a:rPr lang="lv-LV" dirty="0">
                <a:latin typeface="Arial" charset="0"/>
              </a:rPr>
              <a:t>G4 / LTE</a:t>
            </a:r>
          </a:p>
          <a:p>
            <a:r>
              <a:rPr lang="ru-RU" dirty="0" smtClean="0">
                <a:latin typeface="Arial" charset="0"/>
              </a:rPr>
              <a:t>с использованием мобильных устройств </a:t>
            </a:r>
            <a:r>
              <a:rPr lang="lv-LV" dirty="0" smtClean="0">
                <a:latin typeface="Arial" charset="0"/>
              </a:rPr>
              <a:t>(i-</a:t>
            </a:r>
            <a:r>
              <a:rPr lang="ru-RU" dirty="0" smtClean="0">
                <a:latin typeface="Arial" charset="0"/>
              </a:rPr>
              <a:t>фоны</a:t>
            </a:r>
            <a:r>
              <a:rPr lang="lv-LV" dirty="0" smtClean="0">
                <a:latin typeface="Arial" charset="0"/>
              </a:rPr>
              <a:t>, </a:t>
            </a:r>
            <a:r>
              <a:rPr lang="ru-RU" dirty="0" smtClean="0">
                <a:latin typeface="Arial" charset="0"/>
              </a:rPr>
              <a:t>смартфоны и т.п.</a:t>
            </a:r>
            <a:r>
              <a:rPr lang="lv-LV" dirty="0" smtClean="0">
                <a:latin typeface="Arial" charset="0"/>
              </a:rPr>
              <a:t>)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91" y="2085820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256684" y="1439408"/>
            <a:ext cx="84394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HD </a:t>
            </a:r>
            <a:r>
              <a:rPr lang="lv-LV" sz="1400" dirty="0" err="1" smtClean="0">
                <a:latin typeface="Calibri" pitchFamily="34" charset="0"/>
              </a:rPr>
              <a:t>Voice</a:t>
            </a:r>
            <a:endParaRPr lang="lv-LV" sz="1400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lv-LV" sz="1400" dirty="0" smtClean="0">
                <a:latin typeface="Calibri" pitchFamily="34" charset="0"/>
              </a:rPr>
              <a:t>G2 / G3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4044">
            <a:off x="4840476" y="3380402"/>
            <a:ext cx="638889" cy="105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33623" y="1546990"/>
            <a:ext cx="3002251" cy="2001501"/>
            <a:chOff x="4426721" y="1616358"/>
            <a:chExt cx="3002251" cy="20015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721" y="1616358"/>
              <a:ext cx="3002251" cy="200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277763" y="2264587"/>
              <a:ext cx="148363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ru-RU" sz="1400" dirty="0">
                  <a:latin typeface="Calibri" pitchFamily="34" charset="0"/>
                </a:rPr>
                <a:t>Мобильная сеть</a:t>
              </a:r>
              <a:endParaRPr lang="lv-LV" sz="1400" dirty="0">
                <a:latin typeface="Calibri" pitchFamily="34" charset="0"/>
              </a:endParaRPr>
            </a:p>
            <a:p>
              <a:pPr algn="ctr" eaLnBrk="0" hangingPunct="0">
                <a:spcBef>
                  <a:spcPct val="20000"/>
                </a:spcBef>
                <a:buClr>
                  <a:srgbClr val="808080"/>
                </a:buClr>
              </a:pPr>
              <a:r>
                <a:rPr lang="lv-LV" sz="1400" dirty="0" smtClean="0">
                  <a:latin typeface="Calibri" pitchFamily="34" charset="0"/>
                </a:rPr>
                <a:t>G2 / G3</a:t>
              </a:r>
              <a:endParaRPr lang="en-US" sz="1400" dirty="0">
                <a:latin typeface="Calibri" pitchFamily="34" charset="0"/>
              </a:endParaRPr>
            </a:p>
          </p:txBody>
        </p:sp>
      </p:grp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365541" y="4145028"/>
            <a:ext cx="1508550" cy="1267193"/>
            <a:chOff x="1607053" y="3977523"/>
            <a:chExt cx="1508550" cy="1267193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1467" y="3977523"/>
              <a:ext cx="1354136" cy="116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39498">
              <a:off x="2549010" y="4979070"/>
              <a:ext cx="445163" cy="25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7053" y="4847841"/>
              <a:ext cx="10255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46" y="2162839"/>
            <a:ext cx="1151457" cy="198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294829" y="299103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 smtClean="0">
                <a:latin typeface="Arial" charset="0"/>
              </a:rPr>
              <a:t>Список мобильных устройств, поддерживающих </a:t>
            </a:r>
            <a:r>
              <a:rPr lang="lv-LV" dirty="0" smtClean="0">
                <a:latin typeface="Arial" charset="0"/>
              </a:rPr>
              <a:t>HD </a:t>
            </a:r>
            <a:r>
              <a:rPr lang="lv-LV" dirty="0" err="1">
                <a:latin typeface="Arial" charset="0"/>
              </a:rPr>
              <a:t>Voice</a:t>
            </a:r>
            <a:r>
              <a:rPr lang="lv-LV" dirty="0">
                <a:latin typeface="Arial" charset="0"/>
              </a:rPr>
              <a:t> 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2586" y="1646189"/>
            <a:ext cx="5013399" cy="448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0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303372" y="290555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>
                <a:latin typeface="Arial" charset="0"/>
              </a:rPr>
              <a:t>Список мобильных устройств, поддерживающих </a:t>
            </a:r>
            <a:r>
              <a:rPr lang="lv-LV" dirty="0">
                <a:latin typeface="Arial" charset="0"/>
              </a:rPr>
              <a:t>HD </a:t>
            </a:r>
            <a:r>
              <a:rPr lang="lv-LV" dirty="0" err="1">
                <a:latin typeface="Arial" charset="0"/>
              </a:rPr>
              <a:t>Voice</a:t>
            </a:r>
            <a:r>
              <a:rPr lang="lv-LV" dirty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36232" y="1991228"/>
            <a:ext cx="5707641" cy="402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320466" y="299101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r>
              <a:rPr lang="ru-RU" dirty="0">
                <a:latin typeface="Arial" charset="0"/>
              </a:rPr>
              <a:t>Список мобильных устройств, поддерживающих </a:t>
            </a:r>
            <a:r>
              <a:rPr lang="lv-LV" dirty="0">
                <a:latin typeface="Arial" charset="0"/>
              </a:rPr>
              <a:t>HD </a:t>
            </a:r>
            <a:r>
              <a:rPr lang="lv-LV" dirty="0" err="1">
                <a:latin typeface="Arial" charset="0"/>
              </a:rPr>
              <a:t>Voice</a:t>
            </a:r>
            <a:r>
              <a:rPr lang="lv-LV" dirty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155">
            <a:off x="4234466" y="3072412"/>
            <a:ext cx="511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68626" y="1974044"/>
            <a:ext cx="5642854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/>
          <p:cNvSpPr txBox="1">
            <a:spLocks/>
          </p:cNvSpPr>
          <p:nvPr/>
        </p:nvSpPr>
        <p:spPr bwMode="auto">
          <a:xfrm>
            <a:off x="457199" y="290557"/>
            <a:ext cx="7178675" cy="6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endParaRPr lang="en-US" dirty="0" smtClean="0">
              <a:latin typeface="Arial" charset="0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030764" y="959679"/>
            <a:ext cx="7178675" cy="297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pitchFamily="127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127" charset="0"/>
                <a:ea typeface="ＭＳ Ｐゴシック" pitchFamily="127" charset="-128"/>
                <a:cs typeface="ＭＳ Ｐゴシック" pitchFamily="127" charset="-128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127" charset="0"/>
                <a:ea typeface="ＭＳ Ｐゴシック" pitchFamily="127" charset="-128"/>
                <a:cs typeface="ＭＳ Ｐゴシック" pitchFamily="127" charset="-128"/>
              </a:defRPr>
            </a:lvl9pPr>
          </a:lstStyle>
          <a:p>
            <a:pPr algn="ctr"/>
            <a:r>
              <a:rPr lang="lv-LV" sz="7200" dirty="0" smtClean="0">
                <a:latin typeface="Arial" charset="0"/>
              </a:rPr>
              <a:t>THANK YOU!</a:t>
            </a:r>
            <a:endParaRPr lang="en-US" sz="72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ScoopFone HD - FLU, displ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023" y="3253842"/>
            <a:ext cx="2157904" cy="1438603"/>
          </a:xfrm>
          <a:prstGeom prst="rect">
            <a:avLst/>
          </a:prstGeom>
        </p:spPr>
      </p:pic>
      <p:pic>
        <p:nvPicPr>
          <p:cNvPr id="8193" name="Image 15" descr="DSC04741_de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1144" y="1633587"/>
            <a:ext cx="3239009" cy="216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platzhalter 5"/>
          <p:cNvSpPr txBox="1">
            <a:spLocks/>
          </p:cNvSpPr>
          <p:nvPr/>
        </p:nvSpPr>
        <p:spPr bwMode="auto">
          <a:xfrm>
            <a:off x="457200" y="1344662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>
                <a:latin typeface="Calibri" pitchFamily="34" charset="0"/>
              </a:rPr>
              <a:t>Линейки продуктов</a:t>
            </a:r>
            <a:r>
              <a:rPr lang="en-US" sz="1800" b="1" dirty="0">
                <a:latin typeface="Calibri" pitchFamily="34" charset="0"/>
              </a:rPr>
              <a:t>: </a:t>
            </a:r>
            <a:endParaRPr lang="ru-RU" sz="1800" b="1" dirty="0" smtClean="0"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Calibri" pitchFamily="34" charset="0"/>
              </a:rPr>
              <a:t>переносные кодеки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8195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9764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8196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ru-RU" sz="2000" dirty="0">
                <a:latin typeface="Calibri" pitchFamily="34" charset="0"/>
              </a:rPr>
              <a:t>Обзор </a:t>
            </a:r>
          </a:p>
          <a:p>
            <a:pPr eaLnBrk="0" hangingPunct="0"/>
            <a:r>
              <a:rPr lang="ru-RU" sz="2000" dirty="0">
                <a:latin typeface="Calibri" pitchFamily="34" charset="0"/>
              </a:rPr>
              <a:t>кодеков </a:t>
            </a:r>
            <a:r>
              <a:rPr lang="en-US" sz="2000" dirty="0">
                <a:latin typeface="Calibri" pitchFamily="34" charset="0"/>
              </a:rPr>
              <a:t>AETA</a:t>
            </a:r>
            <a:endParaRPr lang="en-US" sz="2000" dirty="0"/>
          </a:p>
        </p:txBody>
      </p:sp>
      <p:sp>
        <p:nvSpPr>
          <p:cNvPr id="8198" name="Inhaltsplatzhalter 2"/>
          <p:cNvSpPr>
            <a:spLocks/>
          </p:cNvSpPr>
          <p:nvPr/>
        </p:nvSpPr>
        <p:spPr bwMode="auto">
          <a:xfrm>
            <a:off x="457200" y="2151063"/>
            <a:ext cx="5085471" cy="330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SCOOPY+ S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Мультисетевой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 / 3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входа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/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стерео</a:t>
            </a: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SCOOPFONE HD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Сотовый режим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/ 2 </a:t>
            </a: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входа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/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моно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SCOOPFONE 4G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600" dirty="0">
                <a:solidFill>
                  <a:srgbClr val="000000"/>
                </a:solidFill>
                <a:latin typeface="Calibri" pitchFamily="34" charset="0"/>
              </a:rPr>
              <a:t>Сотовый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режим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голос и данные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) /2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входа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/ 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</a:rPr>
              <a:t>моно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457200" y="5424488"/>
            <a:ext cx="8286750" cy="804862"/>
            <a:chOff x="288" y="3417"/>
            <a:chExt cx="5220" cy="507"/>
          </a:xfrm>
        </p:grpSpPr>
        <p:grpSp>
          <p:nvGrpSpPr>
            <p:cNvPr id="8202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8204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en-US" sz="18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8205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203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>
                  <a:latin typeface="Calibri" pitchFamily="34" charset="0"/>
                </a:rPr>
                <a:t>Кодеки для всех аппликаций</a:t>
              </a:r>
              <a:r>
                <a:rPr lang="en-US" sz="1600" b="1" dirty="0">
                  <a:latin typeface="Calibri" pitchFamily="34" charset="0"/>
                </a:rPr>
                <a:t>, </a:t>
              </a:r>
              <a:r>
                <a:rPr lang="ru-RU" sz="1600" b="1" dirty="0">
                  <a:latin typeface="Calibri" pitchFamily="34" charset="0"/>
                </a:rPr>
                <a:t>контрибюции и дистрибюции</a:t>
              </a:r>
              <a:r>
                <a:rPr lang="en-US" sz="1600" b="1" dirty="0">
                  <a:latin typeface="Calibri" pitchFamily="34" charset="0"/>
                </a:rPr>
                <a:t>, </a:t>
              </a:r>
              <a:r>
                <a:rPr lang="ru-RU" sz="1600" b="1" dirty="0">
                  <a:latin typeface="Calibri" pitchFamily="34" charset="0"/>
                </a:rPr>
                <a:t>в студии или на улице</a:t>
              </a:r>
              <a:endParaRPr lang="en-US" sz="1600" b="1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88" y="4279116"/>
            <a:ext cx="23336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ru-RU" dirty="0" smtClean="0">
                <a:latin typeface="Calibri" pitchFamily="34" charset="0"/>
              </a:rPr>
              <a:t>Кодеки </a:t>
            </a:r>
            <a:r>
              <a:rPr lang="en-US" dirty="0" smtClean="0">
                <a:latin typeface="Calibri" pitchFamily="34" charset="0"/>
              </a:rPr>
              <a:t>AETA</a:t>
            </a:r>
            <a:br>
              <a:rPr lang="en-US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Сети и алгоритмы кодирования</a:t>
            </a:r>
            <a:endParaRPr lang="en-US" dirty="0" smtClean="0"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71475" y="5853113"/>
            <a:ext cx="8286750" cy="804862"/>
            <a:chOff x="288" y="3417"/>
            <a:chExt cx="5220" cy="507"/>
          </a:xfrm>
        </p:grpSpPr>
        <p:grpSp>
          <p:nvGrpSpPr>
            <p:cNvPr id="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0260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0261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0259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 smtClean="0">
                  <a:latin typeface="Calibri" pitchFamily="34" charset="0"/>
                </a:rPr>
                <a:t>Кодеки для всех сетей</a:t>
              </a:r>
              <a:r>
                <a:rPr lang="en-US" sz="1600" b="1" dirty="0" smtClean="0">
                  <a:latin typeface="Calibri" pitchFamily="34" charset="0"/>
                </a:rPr>
                <a:t>, </a:t>
              </a:r>
              <a:r>
                <a:rPr lang="ru-RU" sz="1600" b="1" dirty="0" smtClean="0">
                  <a:latin typeface="Calibri" pitchFamily="34" charset="0"/>
                </a:rPr>
                <a:t>широкий диапазон используемых алгоритмов</a:t>
              </a:r>
              <a:endParaRPr lang="en-US" sz="1600" b="1" dirty="0"/>
            </a:p>
          </p:txBody>
        </p:sp>
      </p:grpSp>
      <p:graphicFrame>
        <p:nvGraphicFramePr>
          <p:cNvPr id="14" name="Espace réservé du contenu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31696"/>
              </p:ext>
            </p:extLst>
          </p:nvPr>
        </p:nvGraphicFramePr>
        <p:xfrm>
          <a:off x="371476" y="1333145"/>
          <a:ext cx="7883760" cy="4247261"/>
        </p:xfrm>
        <a:graphic>
          <a:graphicData uri="http://schemas.openxmlformats.org/drawingml/2006/table">
            <a:tbl>
              <a:tblPr/>
              <a:tblGrid>
                <a:gridCol w="1455194"/>
                <a:gridCol w="1069479"/>
                <a:gridCol w="1069479"/>
                <a:gridCol w="1075325"/>
                <a:gridCol w="1075325"/>
                <a:gridCol w="1069479"/>
                <a:gridCol w="1069479"/>
              </a:tblGrid>
              <a:tr h="35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latin typeface="Calibri" pitchFamily="34" charset="0"/>
                        </a:rPr>
                        <a:t>Кодек</a:t>
                      </a:r>
                      <a:endParaRPr lang="fr-FR" sz="1800" b="1" i="0" u="none" strike="noStrike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Проводной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latin typeface="Calibri" pitchFamily="34" charset="0"/>
                        </a:rPr>
                        <a:t>Беспроводной</a:t>
                      </a:r>
                      <a:endParaRPr lang="fr-FR" sz="1800" b="1" i="0" u="none" strike="noStrike" dirty="0">
                        <a:solidFill>
                          <a:schemeClr val="bg1"/>
                        </a:solidFill>
                        <a:latin typeface="Calibri" pitchFamily="34" charset="0"/>
                      </a:endParaRP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Calibri" pitchFamily="34" charset="0"/>
                        </a:rPr>
                        <a:t>Обычная телефонная сеть</a:t>
                      </a:r>
                      <a:endParaRPr lang="fr-FR" sz="1200" b="1" i="0" u="none" strike="noStrike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ISDN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Ethernet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3G+</a:t>
                      </a:r>
                      <a:br>
                        <a:rPr lang="fr-FR" sz="1800" b="1" i="0" u="none" strike="noStrike" dirty="0">
                          <a:latin typeface="Calibri" pitchFamily="34" charset="0"/>
                        </a:rPr>
                      </a:br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LTE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EDGE</a:t>
                      </a:r>
                      <a:br>
                        <a:rPr lang="fr-FR" sz="1800" b="1" i="0" u="none" strike="noStrike" dirty="0">
                          <a:latin typeface="Calibri" pitchFamily="34" charset="0"/>
                        </a:rPr>
                      </a:br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UMTS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latin typeface="Calibri" pitchFamily="34" charset="0"/>
                        </a:rPr>
                        <a:t>Голос</a:t>
                      </a:r>
                      <a:endParaRPr lang="fr-FR" sz="1800" b="1" i="0" u="none" strike="noStrike" dirty="0">
                        <a:latin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GSM, AMR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G711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AMR-WB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CELP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G722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4SB ADPCM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MPEG L2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5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MPEG AAC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11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OPUS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dirty="0"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Inhaltsplatzhalter 3"/>
          <p:cNvGraphicFramePr>
            <a:graphicFrameLocks/>
          </p:cNvGraphicFramePr>
          <p:nvPr/>
        </p:nvGraphicFramePr>
        <p:xfrm>
          <a:off x="7734300" y="4219575"/>
          <a:ext cx="93610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3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7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15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i="0" dirty="0" smtClean="0">
                          <a:latin typeface="Calibri" pitchFamily="34" charset="0"/>
                          <a:cs typeface="Arial" pitchFamily="34" charset="0"/>
                        </a:rPr>
                        <a:t>20 kHz</a:t>
                      </a:r>
                      <a:endParaRPr lang="de-DE" sz="1600" b="1" i="0" dirty="0"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scoo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118" y="918343"/>
            <a:ext cx="5525789" cy="1567132"/>
          </a:xfrm>
          <a:prstGeom prst="rect">
            <a:avLst/>
          </a:prstGeom>
        </p:spPr>
      </p:pic>
      <p:sp>
        <p:nvSpPr>
          <p:cNvPr id="1228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ru-RU" dirty="0" smtClean="0">
                <a:latin typeface="Calibri" pitchFamily="34" charset="0"/>
              </a:rPr>
              <a:t>Кодеки рэкового исполнения</a:t>
            </a:r>
            <a:r>
              <a:rPr lang="en-US" dirty="0" smtClean="0">
                <a:latin typeface="Calibri" pitchFamily="34" charset="0"/>
              </a:rPr>
              <a:t>: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Scoop 5 S</a:t>
            </a:r>
            <a:endParaRPr lang="en-US" dirty="0" smtClean="0">
              <a:latin typeface="Arial" charset="0"/>
            </a:endParaRPr>
          </a:p>
        </p:txBody>
      </p:sp>
      <p:sp>
        <p:nvSpPr>
          <p:cNvPr id="12290" name="Espace réservé du contenu 2"/>
          <p:cNvSpPr>
            <a:spLocks noGrp="1"/>
          </p:cNvSpPr>
          <p:nvPr>
            <p:ph idx="1"/>
          </p:nvPr>
        </p:nvSpPr>
        <p:spPr>
          <a:xfrm>
            <a:off x="457200" y="2540000"/>
            <a:ext cx="3960813" cy="316071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Мультисетевой</a:t>
            </a:r>
            <a:r>
              <a:rPr lang="en-US" dirty="0" smtClean="0">
                <a:latin typeface="Calibri" pitchFamily="34" charset="0"/>
              </a:rPr>
              <a:t>: X24/V11, Ethernet/IP, ISDN, POTS, Mobile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Мульти-алгоритмовый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Платформа </a:t>
            </a:r>
            <a:r>
              <a:rPr lang="en-US" dirty="0" smtClean="0">
                <a:latin typeface="Calibri" pitchFamily="34" charset="0"/>
              </a:rPr>
              <a:t>Linux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Размер </a:t>
            </a:r>
            <a:r>
              <a:rPr lang="en-US" dirty="0" smtClean="0">
                <a:latin typeface="Calibri" pitchFamily="34" charset="0"/>
              </a:rPr>
              <a:t>1 RU: </a:t>
            </a:r>
            <a:r>
              <a:rPr lang="ru-RU" dirty="0" smtClean="0">
                <a:latin typeface="Calibri" pitchFamily="34" charset="0"/>
              </a:rPr>
              <a:t>компактный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ru-RU" dirty="0" smtClean="0">
                <a:latin typeface="Calibri" pitchFamily="34" charset="0"/>
              </a:rPr>
              <a:t>удобный для ПТС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Низкое потребление мощности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ru-RU" dirty="0" smtClean="0">
                <a:latin typeface="Calibri" pitchFamily="34" charset="0"/>
              </a:rPr>
              <a:t>без вентилятора</a:t>
            </a:r>
            <a:r>
              <a:rPr lang="en-US" dirty="0" smtClean="0">
                <a:latin typeface="Calibri" pitchFamily="34" charset="0"/>
              </a:rPr>
              <a:t>: </a:t>
            </a:r>
            <a:r>
              <a:rPr lang="ru-RU" dirty="0" smtClean="0">
                <a:latin typeface="Calibri" pitchFamily="34" charset="0"/>
              </a:rPr>
              <a:t>тихий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ru-RU" dirty="0" smtClean="0">
                <a:latin typeface="Calibri" pitchFamily="34" charset="0"/>
              </a:rPr>
              <a:t>надежный</a:t>
            </a:r>
            <a:endParaRPr lang="en-US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latin typeface="Calibri" pitchFamily="34" charset="0"/>
              </a:rPr>
              <a:t>Питание </a:t>
            </a:r>
            <a:r>
              <a:rPr lang="en-US" dirty="0" smtClean="0">
                <a:latin typeface="Calibri" pitchFamily="34" charset="0"/>
              </a:rPr>
              <a:t>12VDC </a:t>
            </a:r>
            <a:r>
              <a:rPr lang="ru-RU" dirty="0" smtClean="0">
                <a:latin typeface="Calibri" pitchFamily="34" charset="0"/>
              </a:rPr>
              <a:t>– опция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12292" name="Textplatzhalter 5"/>
          <p:cNvSpPr txBox="1">
            <a:spLocks/>
          </p:cNvSpPr>
          <p:nvPr/>
        </p:nvSpPr>
        <p:spPr bwMode="auto">
          <a:xfrm>
            <a:off x="457200" y="2055813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Основные конструктивные свойства</a:t>
            </a:r>
            <a:endParaRPr lang="en-US" sz="1600" b="1" dirty="0"/>
          </a:p>
        </p:txBody>
      </p:sp>
      <p:cxnSp>
        <p:nvCxnSpPr>
          <p:cNvPr id="12293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249713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2" name="Espace réservé du contenu 2"/>
          <p:cNvSpPr txBox="1">
            <a:spLocks/>
          </p:cNvSpPr>
          <p:nvPr/>
        </p:nvSpPr>
        <p:spPr bwMode="auto">
          <a:xfrm>
            <a:off x="4560888" y="2360562"/>
            <a:ext cx="4241280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Цифровой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AES-EBU 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вх.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/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вых.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 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как стандарт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.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Балансные защащенные аналоговые </a:t>
            </a:r>
            <a:r>
              <a:rPr lang="ru-RU" sz="1800" dirty="0">
                <a:latin typeface="Calibri" pitchFamily="34" charset="0"/>
              </a:rPr>
              <a:t>вх.</a:t>
            </a:r>
            <a:r>
              <a:rPr lang="en-US" sz="1800" dirty="0">
                <a:latin typeface="Calibri" pitchFamily="34" charset="0"/>
              </a:rPr>
              <a:t>/</a:t>
            </a:r>
            <a:r>
              <a:rPr lang="ru-RU" sz="1800" dirty="0">
                <a:latin typeface="Calibri" pitchFamily="34" charset="0"/>
              </a:rPr>
              <a:t>вых. 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Calibri" pitchFamily="34" charset="0"/>
                <a:ea typeface="+mn-ea"/>
                <a:cs typeface="+mn-cs"/>
              </a:rPr>
              <a:t>8 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интерфейсов 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GPIO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, 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включая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1800" dirty="0">
                <a:latin typeface="Calibri" pitchFamily="34" charset="0"/>
                <a:ea typeface="+mn-ea"/>
                <a:cs typeface="+mn-cs"/>
              </a:rPr>
              <a:t>2 </a:t>
            </a: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опто-изолированные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Дополнительный канал данных</a:t>
            </a:r>
            <a:endParaRPr lang="en-US" sz="1800" dirty="0">
              <a:latin typeface="Calibri" pitchFamily="34" charset="0"/>
              <a:ea typeface="+mn-ea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latin typeface="Calibri" pitchFamily="34" charset="0"/>
                <a:ea typeface="+mn-ea"/>
                <a:cs typeface="+mn-cs"/>
              </a:rPr>
              <a:t>Пользовательский интерфейс</a:t>
            </a:r>
            <a:r>
              <a:rPr lang="en-US" sz="1800" dirty="0" smtClean="0">
                <a:latin typeface="Calibri" pitchFamily="34" charset="0"/>
                <a:ea typeface="+mn-ea"/>
                <a:cs typeface="+mn-cs"/>
              </a:rPr>
              <a:t>: </a:t>
            </a:r>
            <a:r>
              <a:rPr lang="ru-RU" sz="1800" dirty="0">
                <a:latin typeface="Calibri" pitchFamily="34" charset="0"/>
                <a:ea typeface="ＭＳ Ｐゴシック" charset="-128"/>
                <a:cs typeface="+mn-cs"/>
              </a:rPr>
              <a:t>простой в использовании </a:t>
            </a:r>
            <a:r>
              <a:rPr lang="ru-RU" sz="1800" dirty="0" smtClean="0">
                <a:latin typeface="Calibri" pitchFamily="34" charset="0"/>
                <a:ea typeface="ＭＳ Ｐゴシック" charset="-128"/>
                <a:cs typeface="+mn-cs"/>
              </a:rPr>
              <a:t>доступ с передней панели</a:t>
            </a: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r>
              <a:rPr lang="ru-RU" sz="1800" dirty="0">
                <a:latin typeface="Calibri" pitchFamily="34" charset="0"/>
                <a:ea typeface="ＭＳ Ｐゴシック" charset="-128"/>
                <a:cs typeface="+mn-cs"/>
              </a:rPr>
              <a:t>Дистанционно управляемый и </a:t>
            </a:r>
            <a:r>
              <a:rPr lang="ru-RU" sz="1800" dirty="0" smtClean="0">
                <a:latin typeface="Calibri" pitchFamily="34" charset="0"/>
                <a:ea typeface="ＭＳ Ｐゴシック" charset="-128"/>
                <a:cs typeface="+mn-cs"/>
              </a:rPr>
              <a:t>контролируемый</a:t>
            </a:r>
            <a:r>
              <a:rPr lang="en-US" sz="1800" dirty="0" smtClean="0">
                <a:latin typeface="Calibri" pitchFamily="34" charset="0"/>
                <a:ea typeface="ＭＳ Ｐゴシック" charset="-128"/>
                <a:cs typeface="+mn-cs"/>
              </a:rPr>
              <a:t>: </a:t>
            </a:r>
            <a:r>
              <a:rPr lang="en-US" sz="1800" dirty="0">
                <a:latin typeface="Calibri" pitchFamily="34" charset="0"/>
                <a:ea typeface="ＭＳ Ｐゴシック" charset="-128"/>
                <a:cs typeface="+mn-cs"/>
              </a:rPr>
              <a:t>IP, RS232, HTML</a:t>
            </a:r>
          </a:p>
          <a:p>
            <a:pPr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ＭＳ Ｐゴシック" charset="-128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296" name="Textplatzhalter 5"/>
          <p:cNvSpPr txBox="1">
            <a:spLocks/>
          </p:cNvSpPr>
          <p:nvPr/>
        </p:nvSpPr>
        <p:spPr bwMode="auto">
          <a:xfrm>
            <a:off x="6790283" y="1919288"/>
            <a:ext cx="15873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Интерфейсы</a:t>
            </a:r>
            <a:endParaRPr lang="en-US" sz="1600" b="1" dirty="0"/>
          </a:p>
        </p:txBody>
      </p:sp>
      <p:cxnSp>
        <p:nvCxnSpPr>
          <p:cNvPr id="12297" name="Straight Connector 10"/>
          <p:cNvCxnSpPr>
            <a:cxnSpLocks noChangeShapeType="1"/>
          </p:cNvCxnSpPr>
          <p:nvPr/>
        </p:nvCxnSpPr>
        <p:spPr bwMode="auto">
          <a:xfrm flipH="1" flipV="1">
            <a:off x="4560888" y="2346048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pic>
        <p:nvPicPr>
          <p:cNvPr id="13" name="Image 12" descr="Img1847.JPG"/>
          <p:cNvPicPr>
            <a:picLocks noChangeAspect="1"/>
          </p:cNvPicPr>
          <p:nvPr/>
        </p:nvPicPr>
        <p:blipFill>
          <a:blip r:embed="rId4">
            <a:lum bright="7000"/>
          </a:blip>
          <a:srcRect l="6863" t="49906" r="6806" b="32336"/>
          <a:stretch>
            <a:fillRect/>
          </a:stretch>
        </p:blipFill>
        <p:spPr>
          <a:xfrm>
            <a:off x="1463778" y="6057249"/>
            <a:ext cx="6460614" cy="689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12292" grpId="0"/>
      <p:bldP spid="12" grpId="0"/>
      <p:bldP spid="122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Применение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Применение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457200" y="2057400"/>
            <a:ext cx="86106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ISDN </a:t>
            </a:r>
            <a:r>
              <a:rPr lang="ru-RU" sz="1800" dirty="0" smtClean="0">
                <a:latin typeface="Calibri" pitchFamily="34" charset="0"/>
              </a:rPr>
              <a:t>и </a:t>
            </a:r>
            <a:r>
              <a:rPr lang="en-US" sz="1800" dirty="0" smtClean="0">
                <a:latin typeface="Calibri" pitchFamily="34" charset="0"/>
              </a:rPr>
              <a:t>IP </a:t>
            </a:r>
            <a:r>
              <a:rPr lang="ru-RU" sz="1800" dirty="0" smtClean="0">
                <a:latin typeface="Calibri" pitchFamily="34" charset="0"/>
              </a:rPr>
              <a:t>контрибуция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>
                <a:latin typeface="Calibri" pitchFamily="34" charset="0"/>
              </a:rPr>
              <a:t>STL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ru-RU" sz="1800" dirty="0" smtClean="0">
                <a:latin typeface="Calibri" pitchFamily="34" charset="0"/>
              </a:rPr>
              <a:t>дистрибуция или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линк от студии к передатчику</a:t>
            </a:r>
            <a:r>
              <a:rPr lang="en-US" sz="1800" dirty="0" smtClean="0">
                <a:latin typeface="Calibri" pitchFamily="34" charset="0"/>
              </a:rPr>
              <a:t>): </a:t>
            </a:r>
            <a:r>
              <a:rPr lang="en-US" sz="1800" dirty="0">
                <a:latin typeface="Calibri" pitchFamily="34" charset="0"/>
              </a:rPr>
              <a:t>LL, IP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ПТСы</a:t>
            </a:r>
            <a:r>
              <a:rPr lang="en-US" sz="1800" dirty="0" smtClean="0">
                <a:latin typeface="Calibri" pitchFamily="34" charset="0"/>
              </a:rPr>
              <a:t>: </a:t>
            </a:r>
            <a:r>
              <a:rPr lang="en-US" sz="1800" dirty="0">
                <a:latin typeface="Calibri" pitchFamily="34" charset="0"/>
              </a:rPr>
              <a:t>ISDN, IP, </a:t>
            </a:r>
            <a:r>
              <a:rPr lang="ru-RU" sz="1800" dirty="0" smtClean="0">
                <a:latin typeface="Calibri" pitchFamily="34" charset="0"/>
              </a:rPr>
              <a:t>бепроводная передача,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с использованием обычных телефонных сетей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dirty="0" smtClean="0">
                <a:latin typeface="Calibri" pitchFamily="34" charset="0"/>
              </a:rPr>
              <a:t>Среднее</a:t>
            </a:r>
            <a:r>
              <a:rPr lang="en-US" sz="1800" dirty="0" smtClean="0">
                <a:latin typeface="Calibri" pitchFamily="34" charset="0"/>
              </a:rPr>
              <a:t>/</a:t>
            </a:r>
            <a:r>
              <a:rPr lang="ru-RU" sz="1800" dirty="0" smtClean="0">
                <a:latin typeface="Calibri" pitchFamily="34" charset="0"/>
              </a:rPr>
              <a:t>высокое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качество</a:t>
            </a:r>
            <a:endParaRPr lang="en-US" sz="1800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 smtClean="0">
                  <a:latin typeface="Calibri" pitchFamily="34" charset="0"/>
                </a:rPr>
                <a:t>Надежная платформа для широкого диапазона аппликаций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4752975" y="2106613"/>
            <a:ext cx="39338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РАДИО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Применение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243295" y="2057400"/>
            <a:ext cx="43053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Любые прямые трансляции</a:t>
            </a:r>
            <a:r>
              <a:rPr lang="en-US" sz="1800" dirty="0" smtClean="0">
                <a:latin typeface="Calibri" pitchFamily="34" charset="0"/>
              </a:rPr>
              <a:t>: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новости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спортивные события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уличные игры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интервью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…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800" dirty="0" smtClean="0">
                <a:latin typeface="Calibri" pitchFamily="34" charset="0"/>
              </a:rPr>
              <a:t>Дуплексная связь с помощью переносного кодека с места событий</a:t>
            </a: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>
                  <a:latin typeface="Calibri" pitchFamily="34" charset="0"/>
                </a:rPr>
                <a:t>Надежная платформа для широкого диапазона аппликаций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3657601" y="4996543"/>
            <a:ext cx="5170206" cy="6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1800" dirty="0" smtClean="0">
                <a:latin typeface="Calibri" pitchFamily="34" charset="0"/>
              </a:rPr>
              <a:t>RMC Sport </a:t>
            </a:r>
            <a:r>
              <a:rPr lang="ru-RU" sz="1800" dirty="0" smtClean="0">
                <a:latin typeface="Calibri" pitchFamily="34" charset="0"/>
              </a:rPr>
              <a:t>имеет</a:t>
            </a:r>
            <a:r>
              <a:rPr lang="en-US" sz="1800" dirty="0" smtClean="0">
                <a:latin typeface="Calibri" pitchFamily="34" charset="0"/>
              </a:rPr>
              <a:t> 12 Scoop </a:t>
            </a:r>
            <a:r>
              <a:rPr lang="ru-RU" sz="1800" dirty="0" smtClean="0">
                <a:latin typeface="Calibri" pitchFamily="34" charset="0"/>
              </a:rPr>
              <a:t>в каждой студии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для объединения сортивных событий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1965960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  <p:bldP spid="163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platzhalter 5"/>
          <p:cNvSpPr txBox="1">
            <a:spLocks/>
          </p:cNvSpPr>
          <p:nvPr/>
        </p:nvSpPr>
        <p:spPr bwMode="auto">
          <a:xfrm>
            <a:off x="457200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r>
              <a:rPr lang="ru-RU" sz="1800" b="1" dirty="0" smtClean="0">
                <a:latin typeface="Calibri" pitchFamily="34" charset="0"/>
              </a:rPr>
              <a:t>ТЕЛЕВИДЕНИЕ</a:t>
            </a:r>
            <a:endParaRPr lang="en-US" sz="1600" b="1" dirty="0"/>
          </a:p>
        </p:txBody>
      </p:sp>
      <p:cxnSp>
        <p:nvCxnSpPr>
          <p:cNvPr id="16386" name="Straight Connector 10"/>
          <p:cNvCxnSpPr>
            <a:cxnSpLocks noChangeShapeType="1"/>
          </p:cNvCxnSpPr>
          <p:nvPr/>
        </p:nvCxnSpPr>
        <p:spPr bwMode="auto">
          <a:xfrm flipH="1" flipV="1">
            <a:off x="457200" y="1882775"/>
            <a:ext cx="3933825" cy="0"/>
          </a:xfrm>
          <a:prstGeom prst="line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cxnSp>
      <p:sp>
        <p:nvSpPr>
          <p:cNvPr id="16387" name="Titel 1"/>
          <p:cNvSpPr txBox="1">
            <a:spLocks/>
          </p:cNvSpPr>
          <p:nvPr/>
        </p:nvSpPr>
        <p:spPr bwMode="auto">
          <a:xfrm>
            <a:off x="457200" y="274638"/>
            <a:ext cx="7178675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lang="en-US" sz="2000" dirty="0">
                <a:latin typeface="Calibri" pitchFamily="34" charset="0"/>
              </a:rPr>
              <a:t>Scoop </a:t>
            </a:r>
            <a:r>
              <a:rPr lang="en-US" sz="2000" dirty="0" smtClean="0">
                <a:latin typeface="Calibri" pitchFamily="34" charset="0"/>
              </a:rPr>
              <a:t>5 S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ru-RU" sz="2000" dirty="0" smtClean="0">
                <a:latin typeface="Calibri" pitchFamily="34" charset="0"/>
              </a:rPr>
              <a:t>Применение</a:t>
            </a:r>
            <a:endParaRPr lang="en-US" sz="2000" dirty="0"/>
          </a:p>
        </p:txBody>
      </p:sp>
      <p:sp>
        <p:nvSpPr>
          <p:cNvPr id="16388" name="Textplatzhalter 5"/>
          <p:cNvSpPr txBox="1">
            <a:spLocks/>
          </p:cNvSpPr>
          <p:nvPr/>
        </p:nvSpPr>
        <p:spPr bwMode="auto">
          <a:xfrm>
            <a:off x="4752975" y="1441450"/>
            <a:ext cx="39338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eaLnBrk="0" hangingPunct="0">
              <a:spcBef>
                <a:spcPct val="20000"/>
              </a:spcBef>
              <a:buClr>
                <a:srgbClr val="808080"/>
              </a:buClr>
              <a:buFont typeface="Times" pitchFamily="18" charset="0"/>
              <a:buNone/>
            </a:pPr>
            <a:endParaRPr lang="en-US" sz="1600" b="1"/>
          </a:p>
        </p:txBody>
      </p:sp>
      <p:sp>
        <p:nvSpPr>
          <p:cNvPr id="16389" name="Inhaltsplatzhalter 2"/>
          <p:cNvSpPr>
            <a:spLocks/>
          </p:cNvSpPr>
          <p:nvPr/>
        </p:nvSpPr>
        <p:spPr bwMode="auto">
          <a:xfrm>
            <a:off x="243295" y="2057400"/>
            <a:ext cx="43053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Техническая координация</a:t>
            </a:r>
            <a:r>
              <a:rPr lang="en-US" sz="1800" dirty="0" smtClean="0">
                <a:latin typeface="Calibri" pitchFamily="34" charset="0"/>
              </a:rPr>
              <a:t>/ </a:t>
            </a:r>
            <a:r>
              <a:rPr lang="ru-RU" sz="1800" dirty="0" smtClean="0">
                <a:latin typeface="Calibri" pitchFamily="34" charset="0"/>
              </a:rPr>
              <a:t>интерком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для</a:t>
            </a:r>
            <a:r>
              <a:rPr lang="en-US" sz="1800" dirty="0" smtClean="0">
                <a:latin typeface="Calibri" pitchFamily="34" charset="0"/>
              </a:rPr>
              <a:t>: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«живых» новостей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спортивных состязаний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любых масштабных событий </a:t>
            </a:r>
            <a:r>
              <a:rPr lang="en-US" sz="1800" dirty="0" smtClean="0">
                <a:latin typeface="Calibri" pitchFamily="34" charset="0"/>
              </a:rPr>
              <a:t>(</a:t>
            </a:r>
            <a:r>
              <a:rPr lang="ru-RU" sz="1800" dirty="0" smtClean="0">
                <a:latin typeface="Calibri" pitchFamily="34" charset="0"/>
              </a:rPr>
              <a:t>выборы и т.д</a:t>
            </a:r>
            <a:r>
              <a:rPr lang="en-US" sz="1800" dirty="0" smtClean="0">
                <a:latin typeface="Calibri" pitchFamily="34" charset="0"/>
              </a:rPr>
              <a:t>.)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Calibri" pitchFamily="34" charset="0"/>
              </a:rPr>
              <a:t>интервью</a:t>
            </a:r>
            <a:endParaRPr lang="en-US" sz="1800" dirty="0" smtClean="0">
              <a:latin typeface="Calibri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Calibri" pitchFamily="34" charset="0"/>
              </a:rPr>
              <a:t>…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r>
              <a:rPr lang="ru-RU" sz="1800" dirty="0" smtClean="0">
                <a:latin typeface="Calibri" pitchFamily="34" charset="0"/>
              </a:rPr>
              <a:t>Дополнительное оборудование</a:t>
            </a:r>
            <a:r>
              <a:rPr lang="en-US" sz="1800" dirty="0" smtClean="0">
                <a:latin typeface="Calibri" pitchFamily="34" charset="0"/>
              </a:rPr>
              <a:t>: Scoop Manager software + </a:t>
            </a:r>
            <a:r>
              <a:rPr lang="ru-RU" sz="1800" dirty="0" smtClean="0">
                <a:latin typeface="Calibri" pitchFamily="34" charset="0"/>
              </a:rPr>
              <a:t>интерфейс</a:t>
            </a:r>
            <a:r>
              <a:rPr lang="en-US" sz="1800" dirty="0" smtClean="0">
                <a:latin typeface="Calibri" pitchFamily="34" charset="0"/>
              </a:rPr>
              <a:t> </a:t>
            </a:r>
            <a:r>
              <a:rPr lang="ru-RU" sz="1800" dirty="0" smtClean="0">
                <a:latin typeface="Calibri" pitchFamily="34" charset="0"/>
              </a:rPr>
              <a:t>для координации и мониторинга </a:t>
            </a:r>
            <a:r>
              <a:rPr lang="en-US" sz="1800" dirty="0" smtClean="0">
                <a:latin typeface="Calibri" pitchFamily="34" charset="0"/>
              </a:rPr>
              <a:t>GTC112 </a:t>
            </a:r>
          </a:p>
          <a:p>
            <a:pPr eaLnBrk="0" hangingPunct="0">
              <a:spcBef>
                <a:spcPct val="20000"/>
              </a:spcBef>
              <a:buClr>
                <a:srgbClr val="808080"/>
              </a:buClr>
            </a:pPr>
            <a:endParaRPr lang="en-US" sz="18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endParaRPr lang="en-US" sz="1800" dirty="0">
              <a:latin typeface="Calibri" pitchFamily="34" charset="0"/>
            </a:endParaRPr>
          </a:p>
        </p:txBody>
      </p:sp>
      <p:grpSp>
        <p:nvGrpSpPr>
          <p:cNvPr id="16391" name="Group 9"/>
          <p:cNvGrpSpPr>
            <a:grpSpLocks/>
          </p:cNvGrpSpPr>
          <p:nvPr/>
        </p:nvGrpSpPr>
        <p:grpSpPr bwMode="auto">
          <a:xfrm>
            <a:off x="457200" y="5697538"/>
            <a:ext cx="8286750" cy="804862"/>
            <a:chOff x="288" y="3417"/>
            <a:chExt cx="5220" cy="507"/>
          </a:xfrm>
        </p:grpSpPr>
        <p:grpSp>
          <p:nvGrpSpPr>
            <p:cNvPr id="16393" name="Gruppierung 17"/>
            <p:cNvGrpSpPr>
              <a:grpSpLocks/>
            </p:cNvGrpSpPr>
            <p:nvPr/>
          </p:nvGrpSpPr>
          <p:grpSpPr bwMode="auto">
            <a:xfrm>
              <a:off x="288" y="3417"/>
              <a:ext cx="5202" cy="507"/>
              <a:chOff x="457200" y="5500702"/>
              <a:chExt cx="8258204" cy="714380"/>
            </a:xfrm>
          </p:grpSpPr>
          <p:sp>
            <p:nvSpPr>
              <p:cNvPr id="16395" name="Rectangle 26"/>
              <p:cNvSpPr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7200" y="5500702"/>
                <a:ext cx="8258204" cy="71438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08000" tIns="46800" rIns="90000" bIns="46800" anchor="ctr"/>
              <a:lstStyle/>
              <a:p>
                <a:pPr marL="714375" indent="-171450" defTabSz="628650"/>
                <a:endParaRPr lang="fr-FR" sz="1800" b="1">
                  <a:latin typeface="Calibri" pitchFamily="34" charset="0"/>
                </a:endParaRPr>
              </a:p>
            </p:txBody>
          </p:sp>
          <p:sp>
            <p:nvSpPr>
              <p:cNvPr id="16396" name="Isosceles Triangle 29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 rot="5400000">
                <a:off x="430408" y="5739092"/>
                <a:ext cx="540000" cy="2376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0000" tIns="46800" rIns="90000" bIns="46800" anchor="b"/>
              <a:lstStyle/>
              <a:p>
                <a:pPr defTabSz="914400"/>
                <a:endParaRPr lang="fr-FR" sz="1800"/>
              </a:p>
            </p:txBody>
          </p:sp>
        </p:grpSp>
        <p:sp>
          <p:nvSpPr>
            <p:cNvPr id="16394" name="Inhaltsplatzhalter 15"/>
            <p:cNvSpPr txBox="1">
              <a:spLocks/>
            </p:cNvSpPr>
            <p:nvPr/>
          </p:nvSpPr>
          <p:spPr bwMode="auto">
            <a:xfrm>
              <a:off x="672" y="3441"/>
              <a:ext cx="4836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/>
            <a:lstStyle/>
            <a:p>
              <a:pPr eaLnBrk="0" hangingPunct="0">
                <a:spcBef>
                  <a:spcPct val="20000"/>
                </a:spcBef>
                <a:buClr>
                  <a:srgbClr val="808080"/>
                </a:buClr>
                <a:buFont typeface="Times" pitchFamily="18" charset="0"/>
                <a:buNone/>
              </a:pPr>
              <a:r>
                <a:rPr lang="ru-RU" sz="1600" b="1" dirty="0">
                  <a:latin typeface="Calibri" pitchFamily="34" charset="0"/>
                </a:rPr>
                <a:t>Надежная платформа для широкого диапазона аппликаций</a:t>
              </a:r>
              <a:endParaRPr lang="en-US" sz="1600" b="1" dirty="0"/>
            </a:p>
          </p:txBody>
        </p:sp>
      </p:grpSp>
      <p:sp>
        <p:nvSpPr>
          <p:cNvPr id="16392" name="Inhaltsplatzhalter 2"/>
          <p:cNvSpPr>
            <a:spLocks/>
          </p:cNvSpPr>
          <p:nvPr/>
        </p:nvSpPr>
        <p:spPr bwMode="auto">
          <a:xfrm>
            <a:off x="5279571" y="4996543"/>
            <a:ext cx="3243943" cy="60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i="1" dirty="0" smtClean="0">
                <a:latin typeface="Calibri" pitchFamily="34" charset="0"/>
              </a:rPr>
              <a:t>ТВ</a:t>
            </a:r>
            <a:r>
              <a:rPr lang="en-US" sz="1800" i="1" dirty="0" smtClean="0">
                <a:latin typeface="Calibri" pitchFamily="34" charset="0"/>
              </a:rPr>
              <a:t> </a:t>
            </a:r>
            <a:r>
              <a:rPr lang="ru-RU" sz="1800" i="1" dirty="0" smtClean="0">
                <a:latin typeface="Calibri" pitchFamily="34" charset="0"/>
              </a:rPr>
              <a:t>инсталляция</a:t>
            </a:r>
            <a:r>
              <a:rPr lang="en-US" sz="1800" i="1" dirty="0" smtClean="0">
                <a:latin typeface="Calibri" pitchFamily="34" charset="0"/>
              </a:rPr>
              <a:t>: Scoop 5 </a:t>
            </a:r>
            <a:endParaRPr lang="ru-RU" sz="1800" i="1" dirty="0" smtClean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808080"/>
              </a:buClr>
              <a:buFont typeface="Wingdings" pitchFamily="2" charset="2"/>
              <a:buChar char="§"/>
            </a:pPr>
            <a:r>
              <a:rPr lang="ru-RU" sz="1800" i="1" dirty="0" smtClean="0">
                <a:latin typeface="Calibri" pitchFamily="34" charset="0"/>
              </a:rPr>
              <a:t>с </a:t>
            </a:r>
            <a:r>
              <a:rPr lang="en-US" sz="1800" i="1" dirty="0" smtClean="0">
                <a:latin typeface="Calibri" pitchFamily="34" charset="0"/>
              </a:rPr>
              <a:t>GTC112</a:t>
            </a:r>
            <a:endParaRPr lang="en-US" sz="1800" i="1" dirty="0"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536" y="1452335"/>
            <a:ext cx="2669721" cy="3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6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6389" grpId="0"/>
      <p:bldP spid="163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platzhalter 1"/>
          <p:cNvSpPr>
            <a:spLocks/>
          </p:cNvSpPr>
          <p:nvPr/>
        </p:nvSpPr>
        <p:spPr bwMode="auto">
          <a:xfrm>
            <a:off x="457200" y="254000"/>
            <a:ext cx="822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fr-FR" sz="2000">
              <a:latin typeface="Calibri" pitchFamily="34" charset="0"/>
            </a:endParaRPr>
          </a:p>
        </p:txBody>
      </p:sp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78675" cy="788987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Scoop 5 S</a:t>
            </a:r>
            <a:br>
              <a:rPr lang="en-US" dirty="0" smtClean="0">
                <a:latin typeface="Calibri" pitchFamily="34" charset="0"/>
              </a:rPr>
            </a:br>
            <a:r>
              <a:rPr lang="ru-RU" dirty="0" smtClean="0">
                <a:latin typeface="Calibri" pitchFamily="34" charset="0"/>
              </a:rPr>
              <a:t>Наиболее важные свойства</a:t>
            </a:r>
            <a:endParaRPr lang="en-US" dirty="0" smtClean="0">
              <a:latin typeface="Arial" charset="0"/>
            </a:endParaRPr>
          </a:p>
        </p:txBody>
      </p:sp>
      <p:sp>
        <p:nvSpPr>
          <p:cNvPr id="4100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Мультисети</a:t>
            </a:r>
            <a:r>
              <a:rPr lang="en-US" sz="2000" dirty="0" smtClean="0">
                <a:latin typeface="Calibri" charset="0"/>
              </a:rPr>
              <a:t> : IP / LL / ISDN / POTS / Wireless</a:t>
            </a: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Компактность и низкое энергопотребление </a:t>
            </a:r>
            <a:r>
              <a:rPr lang="en-US" sz="2000" dirty="0" smtClean="0">
                <a:latin typeface="Calibri" charset="0"/>
              </a:rPr>
              <a:t>=&gt; </a:t>
            </a:r>
            <a:r>
              <a:rPr lang="ru-RU" sz="2000" dirty="0" smtClean="0">
                <a:latin typeface="Calibri" charset="0"/>
              </a:rPr>
              <a:t>для ПТС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Надежная платформа</a:t>
            </a:r>
            <a:r>
              <a:rPr lang="en-US" sz="2000" dirty="0" smtClean="0">
                <a:latin typeface="Calibri" charset="0"/>
              </a:rPr>
              <a:t>, </a:t>
            </a:r>
            <a:r>
              <a:rPr lang="ru-RU" sz="2000" dirty="0" smtClean="0">
                <a:latin typeface="Calibri" charset="0"/>
              </a:rPr>
              <a:t>качество телекомовского уровня</a:t>
            </a: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Высококачественные аудио интерфейсы</a:t>
            </a: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5AS </a:t>
            </a:r>
            <a:r>
              <a:rPr lang="ru-RU" sz="2000" dirty="0" smtClean="0">
                <a:latin typeface="Calibri" charset="0"/>
              </a:rPr>
              <a:t>для</a:t>
            </a:r>
            <a:r>
              <a:rPr lang="en-US" sz="2000" dirty="0" smtClean="0">
                <a:latin typeface="Calibri" charset="0"/>
              </a:rPr>
              <a:t> ISDN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4SB ADPCM </a:t>
            </a:r>
            <a:r>
              <a:rPr lang="ru-RU" sz="2000" dirty="0" smtClean="0">
                <a:latin typeface="Calibri" charset="0"/>
              </a:rPr>
              <a:t>или</a:t>
            </a:r>
            <a:r>
              <a:rPr lang="en-US" sz="2000" dirty="0" smtClean="0">
                <a:latin typeface="Calibri" charset="0"/>
              </a:rPr>
              <a:t> MICDA 4SB : “</a:t>
            </a:r>
            <a:r>
              <a:rPr lang="ru-RU" sz="2000" dirty="0" smtClean="0">
                <a:latin typeface="Calibri" charset="0"/>
              </a:rPr>
              <a:t>Сравнимая с аналоговой</a:t>
            </a:r>
            <a:r>
              <a:rPr lang="en-US" sz="2000" dirty="0" smtClean="0">
                <a:latin typeface="Calibri" charset="0"/>
              </a:rPr>
              <a:t>” </a:t>
            </a:r>
            <a:r>
              <a:rPr lang="ru-RU" sz="2000" dirty="0" smtClean="0">
                <a:latin typeface="Calibri" charset="0"/>
              </a:rPr>
              <a:t>задержка через </a:t>
            </a:r>
            <a:r>
              <a:rPr lang="en-US" sz="2000" dirty="0" smtClean="0">
                <a:latin typeface="Calibri" charset="0"/>
              </a:rPr>
              <a:t>ISDN</a:t>
            </a:r>
          </a:p>
          <a:p>
            <a:pPr marL="0" indent="0">
              <a:buNone/>
              <a:defRPr/>
            </a:pPr>
            <a:endParaRPr lang="en-US" sz="2000" dirty="0" smtClean="0"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r>
              <a:rPr lang="ru-RU" sz="2000" dirty="0" smtClean="0">
                <a:latin typeface="Calibri" charset="0"/>
              </a:rPr>
              <a:t>Совместим с </a:t>
            </a:r>
            <a:r>
              <a:rPr lang="en-US" sz="2000" dirty="0" smtClean="0">
                <a:latin typeface="Calibri" charset="0"/>
              </a:rPr>
              <a:t>SIP</a:t>
            </a:r>
            <a:r>
              <a:rPr lang="ru-RU" sz="2000" dirty="0" smtClean="0">
                <a:latin typeface="Calibri" charset="0"/>
              </a:rPr>
              <a:t>,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ru-RU" sz="2000" dirty="0" smtClean="0">
                <a:latin typeface="Calibri" charset="0"/>
              </a:rPr>
              <a:t>соответствует требованиям </a:t>
            </a:r>
            <a:r>
              <a:rPr lang="en-US" sz="2000" dirty="0" smtClean="0">
                <a:latin typeface="Calibri" charset="0"/>
              </a:rPr>
              <a:t>EBU Tech 3326 (aka N/ACIP)</a:t>
            </a:r>
          </a:p>
          <a:p>
            <a:pPr>
              <a:buFont typeface="Wingdings" charset="2"/>
              <a:buChar char="§"/>
              <a:defRPr/>
            </a:pPr>
            <a:r>
              <a:rPr lang="en-US" sz="2000" dirty="0" smtClean="0">
                <a:latin typeface="Calibri" charset="0"/>
              </a:rPr>
              <a:t>HD Voice</a:t>
            </a: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  <a:p>
            <a:pPr marL="0" indent="0">
              <a:buNone/>
              <a:defRPr/>
            </a:pP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charset="0"/>
            </a:endParaRPr>
          </a:p>
          <a:p>
            <a:pPr>
              <a:buFont typeface="Wingdings" charset="2"/>
              <a:buChar char="§"/>
              <a:defRPr/>
            </a:pPr>
            <a:endParaRPr lang="en-US" sz="2000" dirty="0" smtClean="0">
              <a:latin typeface="Calibri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JrMvQ8902zXQPcnYKc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jsaxeb_UCuwgZ0UJkFeA"/>
</p:tagLst>
</file>

<file path=ppt/theme/theme1.xml><?xml version="1.0" encoding="utf-8"?>
<a:theme xmlns:a="http://schemas.openxmlformats.org/drawingml/2006/main" name="2Spalten_AETA MPresentation Master">
  <a:themeElements>
    <a:clrScheme name="">
      <a:dk1>
        <a:srgbClr val="000000"/>
      </a:dk1>
      <a:lt1>
        <a:srgbClr val="FFFFFF"/>
      </a:lt1>
      <a:dk2>
        <a:srgbClr val="09255C"/>
      </a:dk2>
      <a:lt2>
        <a:srgbClr val="EEF3F8"/>
      </a:lt2>
      <a:accent1>
        <a:srgbClr val="FF0000"/>
      </a:accent1>
      <a:accent2>
        <a:srgbClr val="7F7F7F"/>
      </a:accent2>
      <a:accent3>
        <a:srgbClr val="FFFFFF"/>
      </a:accent3>
      <a:accent4>
        <a:srgbClr val="000000"/>
      </a:accent4>
      <a:accent5>
        <a:srgbClr val="FFAAAA"/>
      </a:accent5>
      <a:accent6>
        <a:srgbClr val="727272"/>
      </a:accent6>
      <a:hlink>
        <a:srgbClr val="B3B3B3"/>
      </a:hlink>
      <a:folHlink>
        <a:srgbClr val="CCCCCC"/>
      </a:folHlink>
    </a:clrScheme>
    <a:fontScheme name="Office-Desig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HD:Users:Kerstin:Desktop:2Spalten_AETA MPresentation Master.pot</Template>
  <TotalTime>2719</TotalTime>
  <Words>1010</Words>
  <Application>Microsoft Office PowerPoint</Application>
  <PresentationFormat>On-screen Show (4:3)</PresentationFormat>
  <Paragraphs>322</Paragraphs>
  <Slides>26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2Spalten_AETA MPresentation Master</vt:lpstr>
      <vt:lpstr>Продукты AETA : Аудио кодеки</vt:lpstr>
      <vt:lpstr>PowerPoint Presentation</vt:lpstr>
      <vt:lpstr>PowerPoint Presentation</vt:lpstr>
      <vt:lpstr>Кодеки AETA Сети и алгоритмы кодирования</vt:lpstr>
      <vt:lpstr>Кодеки рэкового исполнения: Scoop 5 S</vt:lpstr>
      <vt:lpstr>PowerPoint Presentation</vt:lpstr>
      <vt:lpstr>PowerPoint Presentation</vt:lpstr>
      <vt:lpstr>PowerPoint Presentation</vt:lpstr>
      <vt:lpstr>Scoop 5 S Наиболее важные свойства</vt:lpstr>
      <vt:lpstr>Кодеки рэкового исполнения: Scoop 5 S-IP</vt:lpstr>
      <vt:lpstr>PowerPoint Presentation</vt:lpstr>
      <vt:lpstr>PowerPoint Presentation</vt:lpstr>
      <vt:lpstr>PowerPoint Presentation</vt:lpstr>
      <vt:lpstr>PowerPoint Presentation</vt:lpstr>
      <vt:lpstr>Scoopy+ S Наиболее важные свойства</vt:lpstr>
      <vt:lpstr>Кодеки AETA Системы управления</vt:lpstr>
      <vt:lpstr>Кодеки AETA Системы управления</vt:lpstr>
      <vt:lpstr>Рэковый кодек Scoop 5 S</vt:lpstr>
      <vt:lpstr>Рэковый кодек Scoop 5 S</vt:lpstr>
      <vt:lpstr>Рэковый кодек Scoop 5 S</vt:lpstr>
      <vt:lpstr>Рэковый кодек Scoop 5 S</vt:lpstr>
      <vt:lpstr>Рэковый кодек Scoop 5 S</vt:lpstr>
      <vt:lpstr>PowerPoint Presentation</vt:lpstr>
      <vt:lpstr>PowerPoint Presentation</vt:lpstr>
      <vt:lpstr>PowerPoint Presentation</vt:lpstr>
      <vt:lpstr>PowerPoint Presentation</vt:lpstr>
    </vt:vector>
  </TitlesOfParts>
  <Company>AETA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codecs</dc:title>
  <dc:subject>AETA Distributor Presentation</dc:subject>
  <dc:creator>S. DE JAHAM</dc:creator>
  <cp:keywords>Codecs AETA</cp:keywords>
  <cp:lastModifiedBy>valerijs</cp:lastModifiedBy>
  <cp:revision>237</cp:revision>
  <dcterms:created xsi:type="dcterms:W3CDTF">2011-08-29T12:01:26Z</dcterms:created>
  <dcterms:modified xsi:type="dcterms:W3CDTF">2016-01-06T11:57:16Z</dcterms:modified>
</cp:coreProperties>
</file>